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72281D-532E-E974-D40B-89BDD7AC37E7}" name="Nicol, Chris" initials="NC" userId="S::cnicol@mcmaster.ca::f7314e54-a50e-405b-8f1b-20dfe32ce714" providerId="AD"/>
  <p188:author id="{E5338920-1FC6-2645-981E-403D9B69599E}" name="Wyckoff, Wade" initials="WW" userId="S::wyckoff@mcmaster.ca::f6649572-89a5-412e-816e-a9da4b5efe8f" providerId="AD"/>
  <p188:author id="{1E206E4B-BF61-23B7-5286-7D78B34E12A7}" name="Helen Kula" initials="HK" userId="S::kulah@mcmaster.ca::306c0b4b-ad33-49a2-9d1c-85309b046aea" providerId="AD"/>
  <p188:author id="{65A9FF5F-19A2-52E1-5012-2E23A53E2B9F}" name="Hotson, Mary" initials="MH" userId="S::hotsonm@mcmaster.ca::5b81f7d4-cd76-4bee-a854-b8282e06ffc0" providerId="AD"/>
  <p188:author id="{DE9CB0AB-FF55-52C8-4E58-E5E928648099}" name="Brodeur, Jason" initials="BJ" userId="S::brodeujj@mcmaster.ca::2ca3b98d-3833-4563-9570-9e136d622d30" providerId="AD"/>
  <p188:author id="{1CA7E9F6-35F2-2715-3822-FC3F232C47E9}" name="Lewis, Vivian" initials="LV" userId="S::lewisvm@mcmaster.ca::87b95d1e-ec68-4336-b6f7-5e7c888545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43238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273" tIns="46641" rIns="93273" bIns="46641" numCol="1" anchor="t" anchorCtr="0" compatLnSpc="1">
            <a:prstTxWarp prst="textNoShape">
              <a:avLst/>
            </a:prstTxWarp>
          </a:bodyPr>
          <a:lstStyle>
            <a:lvl1pPr defTabSz="930743" eaLnBrk="1" hangingPunct="1">
              <a:defRPr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7"/>
          <p:cNvSpPr txBox="1">
            <a:spLocks noGrp="1"/>
          </p:cNvSpPr>
          <p:nvPr>
            <p:ph type="dt" sz="quarter" idx="1"/>
          </p:nvPr>
        </p:nvSpPr>
        <p:spPr>
          <a:xfrm>
            <a:off x="3979863" y="0"/>
            <a:ext cx="3043237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273" tIns="46641" rIns="93273" bIns="46641" numCol="1" anchor="t" anchorCtr="0" compatLnSpc="1">
            <a:prstTxWarp prst="textNoShape">
              <a:avLst/>
            </a:prstTxWarp>
          </a:bodyPr>
          <a:lstStyle>
            <a:lvl1pPr algn="r" defTabSz="930743" eaLnBrk="1" hangingPunct="1">
              <a:defRPr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8"/>
          <p:cNvSpPr txBox="1">
            <a:spLocks noGrp="1"/>
          </p:cNvSpPr>
          <p:nvPr>
            <p:ph type="ftr" sz="quarter" idx="2"/>
          </p:nvPr>
        </p:nvSpPr>
        <p:spPr>
          <a:xfrm>
            <a:off x="0" y="8845550"/>
            <a:ext cx="3043238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273" tIns="46641" rIns="93273" bIns="46641" numCol="1" anchor="b" anchorCtr="0" compatLnSpc="1">
            <a:prstTxWarp prst="textNoShape">
              <a:avLst/>
            </a:prstTxWarp>
          </a:bodyPr>
          <a:lstStyle>
            <a:lvl1pPr defTabSz="930743" eaLnBrk="1" hangingPunct="1">
              <a:defRPr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 txBox="1"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3237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273" tIns="46641" rIns="93273" bIns="46641" numCol="1" anchor="b" anchorCtr="0" compatLnSpc="1">
            <a:prstTxWarp prst="textNoShape">
              <a:avLst/>
            </a:prstTxWarp>
          </a:bodyPr>
          <a:lstStyle>
            <a:lvl1pPr algn="r" defTabSz="930743" eaLnBrk="1" hangingPunct="1"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1B7FB3D-515E-4751-AEB2-CF3FB165D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43238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978275" y="0"/>
            <a:ext cx="3043238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E9C444E2-D126-41E0-BE16-186196D8A4C8}" type="datetime1">
              <a:rPr lang="en-US"/>
              <a:pPr>
                <a:defRPr/>
              </a:pPr>
              <a:t>3/20/2023</a:t>
            </a:fld>
            <a:endParaRPr lang="en-US"/>
          </a:p>
        </p:txBody>
      </p:sp>
      <p:sp>
        <p:nvSpPr>
          <p:cNvPr id="2052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407988" y="700088"/>
            <a:ext cx="6207125" cy="349091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1676" y="4422775"/>
            <a:ext cx="5619750" cy="4186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48" tIns="45874" rIns="91748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842376"/>
            <a:ext cx="30432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48" tIns="45874" rIns="91748" bIns="458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BA12D50-2C38-4FE1-A648-8DAAB14C80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ts val="300"/>
      </a:spcBef>
      <a:spcAft>
        <a:spcPct val="0"/>
      </a:spcAft>
      <a:defRPr lang="en-US" sz="900" kern="1200">
        <a:solidFill>
          <a:srgbClr val="000000"/>
        </a:solidFill>
        <a:latin typeface="Calibri"/>
        <a:ea typeface="ＭＳ Ｐゴシック"/>
        <a:cs typeface="ＭＳ Ｐゴシック"/>
      </a:defRPr>
    </a:lvl1pPr>
    <a:lvl2pPr marL="342900" lvl="1" algn="l" defTabSz="685800" rtl="0" eaLnBrk="0" fontAlgn="base" hangingPunct="0">
      <a:spcBef>
        <a:spcPts val="300"/>
      </a:spcBef>
      <a:spcAft>
        <a:spcPct val="0"/>
      </a:spcAft>
      <a:defRPr lang="en-US" sz="900" kern="1200">
        <a:solidFill>
          <a:srgbClr val="000000"/>
        </a:solidFill>
        <a:latin typeface="Calibri"/>
        <a:ea typeface="ＭＳ Ｐゴシック"/>
      </a:defRPr>
    </a:lvl2pPr>
    <a:lvl3pPr marL="685800" lvl="2" algn="l" defTabSz="685800" rtl="0" eaLnBrk="0" fontAlgn="base" hangingPunct="0">
      <a:spcBef>
        <a:spcPts val="300"/>
      </a:spcBef>
      <a:spcAft>
        <a:spcPct val="0"/>
      </a:spcAft>
      <a:defRPr lang="en-US" sz="900" kern="1200">
        <a:solidFill>
          <a:srgbClr val="000000"/>
        </a:solidFill>
        <a:latin typeface="Calibri"/>
        <a:ea typeface="ＭＳ Ｐゴシック"/>
      </a:defRPr>
    </a:lvl3pPr>
    <a:lvl4pPr marL="1028700" lvl="3" algn="l" defTabSz="685800" rtl="0" eaLnBrk="0" fontAlgn="base" hangingPunct="0">
      <a:spcBef>
        <a:spcPts val="300"/>
      </a:spcBef>
      <a:spcAft>
        <a:spcPct val="0"/>
      </a:spcAft>
      <a:defRPr lang="en-US" sz="900" kern="1200">
        <a:solidFill>
          <a:srgbClr val="000000"/>
        </a:solidFill>
        <a:latin typeface="Calibri"/>
        <a:ea typeface="ＭＳ Ｐゴシック"/>
      </a:defRPr>
    </a:lvl4pPr>
    <a:lvl5pPr marL="1371600" lvl="4" algn="l" defTabSz="685800" rtl="0" eaLnBrk="0" fontAlgn="base" hangingPunct="0">
      <a:spcBef>
        <a:spcPts val="300"/>
      </a:spcBef>
      <a:spcAft>
        <a:spcPct val="0"/>
      </a:spcAft>
      <a:defRPr lang="en-US" sz="900" kern="1200">
        <a:solidFill>
          <a:srgbClr val="000000"/>
        </a:solidFill>
        <a:latin typeface="Calibri"/>
        <a:ea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 txBox="1">
            <a:spLocks noChangeArrowheads="1"/>
          </p:cNvSpPr>
          <p:nvPr/>
        </p:nvSpPr>
        <p:spPr bwMode="auto">
          <a:xfrm>
            <a:off x="3978275" y="8842376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48" tIns="45874" rIns="91748" bIns="45874" anchor="b"/>
          <a:lstStyle>
            <a:lvl1pPr>
              <a:spcBef>
                <a:spcPts val="300"/>
              </a:spcBef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00"/>
              </a:spcBef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00"/>
              </a:spcBef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00"/>
              </a:spcBef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00"/>
              </a:spcBef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defRPr sz="90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E24B42-5782-4F0B-AC75-0827FBEBC83F}" type="slidenum">
              <a:rPr lang="en-US" altLang="en-U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914021" y="2130525"/>
            <a:ext cx="10363968" cy="14693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828031" y="3885642"/>
            <a:ext cx="8535936" cy="1753718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C8C0-F6A5-439C-8B73-95651B000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0003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F403-49F6-40F5-9C51-6C159B3D4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3254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687958" y="609320"/>
            <a:ext cx="2590031" cy="548668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14022" y="609320"/>
            <a:ext cx="7589215" cy="548668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EF2C-AEE0-4949-B2F1-266DDAE15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208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12D4-BE68-4956-853F-A3CEB2001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381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64046" y="4406714"/>
            <a:ext cx="10362041" cy="1362913"/>
          </a:xfrm>
        </p:spPr>
        <p:txBody>
          <a:bodyPr anchor="t" anchorCtr="0"/>
          <a:lstStyle>
            <a:lvl1pPr algn="l">
              <a:defRPr sz="36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64046" y="2906530"/>
            <a:ext cx="10362041" cy="1500182"/>
          </a:xfrm>
        </p:spPr>
        <p:txBody>
          <a:bodyPr anchor="b"/>
          <a:lstStyle>
            <a:lvl1pPr marL="0" indent="0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1F0EF-EC2F-441B-88B8-9AAFBFC95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8070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14022" y="1980646"/>
            <a:ext cx="5089623" cy="4115357"/>
          </a:xfrm>
        </p:spPr>
        <p:txBody>
          <a:bodyPr/>
          <a:lstStyle>
            <a:lvl1pPr>
              <a:spcBef>
                <a:spcPts val="600"/>
              </a:spcBef>
              <a:defRPr sz="25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700"/>
            </a:lvl4pPr>
            <a:lvl5pPr>
              <a:spcBef>
                <a:spcPts val="400"/>
              </a:spcBef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88366" y="1980646"/>
            <a:ext cx="5089623" cy="4115357"/>
          </a:xfrm>
        </p:spPr>
        <p:txBody>
          <a:bodyPr/>
          <a:lstStyle>
            <a:lvl1pPr>
              <a:spcBef>
                <a:spcPts val="600"/>
              </a:spcBef>
              <a:defRPr sz="25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700"/>
            </a:lvl4pPr>
            <a:lvl5pPr>
              <a:spcBef>
                <a:spcPts val="400"/>
              </a:spcBef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2615-CE45-47B8-B857-03763A521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1829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9990" y="274539"/>
            <a:ext cx="1097203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990" y="1535204"/>
            <a:ext cx="5385949" cy="640134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09990" y="2175340"/>
            <a:ext cx="5385949" cy="3951469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7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94134" y="1535204"/>
            <a:ext cx="5387876" cy="640134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4134" y="2175340"/>
            <a:ext cx="5387876" cy="3951469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7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4AC5-87FF-4314-9A25-DBFE99DF3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9451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79B1-AF3C-4042-B8E1-4BF8E3431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2838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8C5F6-910E-4C2E-8907-8B3AB4991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772520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9990" y="273141"/>
            <a:ext cx="4010119" cy="1162613"/>
          </a:xfrm>
        </p:spPr>
        <p:txBody>
          <a:bodyPr anchor="b" anchorCtr="0"/>
          <a:lstStyle>
            <a:lvl1pPr algn="l">
              <a:defRPr sz="18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6352" y="273140"/>
            <a:ext cx="6815669" cy="5853668"/>
          </a:xfrm>
        </p:spPr>
        <p:txBody>
          <a:bodyPr/>
          <a:lstStyle>
            <a:lvl1pPr>
              <a:spcBef>
                <a:spcPts val="700"/>
              </a:spcBef>
              <a:defRPr sz="2900"/>
            </a:lvl1pPr>
            <a:lvl2pPr>
              <a:spcBef>
                <a:spcPts val="600"/>
              </a:spcBef>
              <a:defRPr sz="2500"/>
            </a:lvl2pPr>
            <a:lvl3pPr>
              <a:spcBef>
                <a:spcPts val="500"/>
              </a:spcBef>
              <a:defRPr sz="22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09990" y="1435754"/>
            <a:ext cx="401011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B2FC5-4CA6-494D-A307-97C3A230F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6491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389912" y="4800317"/>
            <a:ext cx="7315968" cy="567293"/>
          </a:xfrm>
        </p:spPr>
        <p:txBody>
          <a:bodyPr anchor="b" anchorCtr="0"/>
          <a:lstStyle>
            <a:lvl1pPr algn="l">
              <a:defRPr sz="18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389912" y="612127"/>
            <a:ext cx="7315968" cy="4115357"/>
          </a:xfrm>
        </p:spPr>
        <p:txBody>
          <a:bodyPr/>
          <a:lstStyle>
            <a:lvl1pPr marL="0" indent="0">
              <a:spcBef>
                <a:spcPts val="700"/>
              </a:spcBef>
              <a:buNone/>
              <a:defRPr sz="2900"/>
            </a:lvl1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389912" y="5367619"/>
            <a:ext cx="7315968" cy="8040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7D30-48E3-41E7-8177-8690785CB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6321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Grp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3" tIns="45701" rIns="91403" bIns="45701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 txBox="1">
            <a:spLocks noGrp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3" tIns="45701" rIns="91403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3" tIns="45701" rIns="91403" bIns="457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3" tIns="45701" rIns="91403" bIns="45701" numCol="1" anchor="t" anchorCtr="1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3" tIns="45701" rIns="91403" bIns="457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53FF0D-1EF4-4A9D-AF4E-F2B0A71C0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lang="en-US" sz="4400">
          <a:solidFill>
            <a:srgbClr val="000000"/>
          </a:solidFill>
          <a:latin typeface="Times New Roman"/>
          <a:ea typeface="ＭＳ Ｐゴシック"/>
          <a:cs typeface="ＭＳ Ｐゴシック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  <a:cs typeface="ＭＳ Ｐゴシック" pitchFamily="-65" charset="-128"/>
        </a:defRPr>
      </a:lvl5pPr>
      <a:lvl6pPr marL="457200"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6pPr>
      <a:lvl7pPr marL="914400"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7pPr>
      <a:lvl8pPr marL="1371600"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8pPr>
      <a:lvl9pPr marL="1828800"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defTabSz="911225" rtl="0" eaLnBrk="0" fontAlgn="base" hangingPunct="0">
        <a:spcBef>
          <a:spcPts val="800"/>
        </a:spcBef>
        <a:spcAft>
          <a:spcPct val="0"/>
        </a:spcAft>
        <a:buSzPct val="100000"/>
        <a:buChar char="•"/>
        <a:defRPr lang="en-US" sz="3200">
          <a:solidFill>
            <a:srgbClr val="000000"/>
          </a:solidFill>
          <a:latin typeface="Times New Roman"/>
          <a:ea typeface="ＭＳ Ｐゴシック"/>
          <a:cs typeface="ＭＳ Ｐゴシック"/>
        </a:defRPr>
      </a:lvl1pPr>
      <a:lvl2pPr marL="739775" lvl="1" indent="-282575" algn="l" defTabSz="911225" rtl="0" eaLnBrk="0" fontAlgn="base" hangingPunct="0">
        <a:spcBef>
          <a:spcPts val="700"/>
        </a:spcBef>
        <a:spcAft>
          <a:spcPct val="0"/>
        </a:spcAft>
        <a:buSzPct val="100000"/>
        <a:buChar char="–"/>
        <a:defRPr lang="en-US" sz="2800">
          <a:solidFill>
            <a:srgbClr val="000000"/>
          </a:solidFill>
          <a:latin typeface="Times New Roman"/>
          <a:ea typeface="ＭＳ Ｐゴシック"/>
        </a:defRPr>
      </a:lvl2pPr>
      <a:lvl3pPr marL="1139825" lvl="2" indent="-225425" algn="l" defTabSz="911225" rtl="0" eaLnBrk="0" fontAlgn="base" hangingPunct="0">
        <a:spcBef>
          <a:spcPts val="600"/>
        </a:spcBef>
        <a:spcAft>
          <a:spcPct val="0"/>
        </a:spcAft>
        <a:buSzPct val="100000"/>
        <a:buChar char="•"/>
        <a:defRPr lang="en-US" sz="2400">
          <a:solidFill>
            <a:srgbClr val="000000"/>
          </a:solidFill>
          <a:latin typeface="Times New Roman"/>
          <a:ea typeface="ＭＳ Ｐゴシック"/>
        </a:defRPr>
      </a:lvl3pPr>
      <a:lvl4pPr marL="1597025" lvl="3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–"/>
        <a:defRPr lang="en-US" sz="2000">
          <a:solidFill>
            <a:srgbClr val="000000"/>
          </a:solidFill>
          <a:latin typeface="Times New Roman"/>
          <a:ea typeface="ＭＳ Ｐゴシック"/>
        </a:defRPr>
      </a:lvl4pPr>
      <a:lvl5pPr marL="2054225" lvl="4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US" sz="2000">
          <a:solidFill>
            <a:srgbClr val="000000"/>
          </a:solidFill>
          <a:latin typeface="Times New Roman"/>
          <a:ea typeface="ＭＳ Ｐゴシック"/>
        </a:defRPr>
      </a:lvl5pPr>
      <a:lvl6pPr marL="2511425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US" sz="2000">
          <a:solidFill>
            <a:srgbClr val="000000"/>
          </a:solidFill>
          <a:latin typeface="Times New Roman"/>
          <a:ea typeface="ＭＳ Ｐゴシック"/>
        </a:defRPr>
      </a:lvl6pPr>
      <a:lvl7pPr marL="2968625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US" sz="2000">
          <a:solidFill>
            <a:srgbClr val="000000"/>
          </a:solidFill>
          <a:latin typeface="Times New Roman"/>
          <a:ea typeface="ＭＳ Ｐゴシック"/>
        </a:defRPr>
      </a:lvl7pPr>
      <a:lvl8pPr marL="3425825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US" sz="2000">
          <a:solidFill>
            <a:srgbClr val="000000"/>
          </a:solidFill>
          <a:latin typeface="Times New Roman"/>
          <a:ea typeface="ＭＳ Ｐゴシック"/>
        </a:defRPr>
      </a:lvl8pPr>
      <a:lvl9pPr marL="3883025" indent="-225425" algn="l" defTabSz="911225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US" sz="2000">
          <a:solidFill>
            <a:srgbClr val="000000"/>
          </a:solidFill>
          <a:latin typeface="Times New Roman"/>
          <a:ea typeface="ＭＳ Ｐゴシック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Connector 107"/>
          <p:cNvCxnSpPr>
            <a:cxnSpLocks noChangeShapeType="1"/>
          </p:cNvCxnSpPr>
          <p:nvPr/>
        </p:nvCxnSpPr>
        <p:spPr bwMode="auto">
          <a:xfrm flipV="1">
            <a:off x="6213590" y="2408248"/>
            <a:ext cx="0" cy="1060017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" name="Straight Connector 125"/>
          <p:cNvCxnSpPr>
            <a:cxnSpLocks noChangeShapeType="1"/>
          </p:cNvCxnSpPr>
          <p:nvPr/>
        </p:nvCxnSpPr>
        <p:spPr bwMode="auto">
          <a:xfrm>
            <a:off x="5797574" y="2381150"/>
            <a:ext cx="0" cy="3988651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_s1197"/>
          <p:cNvSpPr>
            <a:spLocks noChangeArrowheads="1"/>
          </p:cNvSpPr>
          <p:nvPr/>
        </p:nvSpPr>
        <p:spPr bwMode="auto">
          <a:xfrm>
            <a:off x="1894637" y="4807102"/>
            <a:ext cx="985475" cy="290484"/>
          </a:xfrm>
          <a:custGeom>
            <a:avLst/>
            <a:gdLst>
              <a:gd name="T0" fmla="*/ 399051 w 990596"/>
              <a:gd name="T1" fmla="*/ 0 h 478904"/>
              <a:gd name="T2" fmla="*/ 798101 w 990596"/>
              <a:gd name="T3" fmla="*/ 201473 h 478904"/>
              <a:gd name="T4" fmla="*/ 399051 w 990596"/>
              <a:gd name="T5" fmla="*/ 402948 h 478904"/>
              <a:gd name="T6" fmla="*/ 0 w 990596"/>
              <a:gd name="T7" fmla="*/ 201473 h 478904"/>
              <a:gd name="T8" fmla="*/ 0 60000 65536"/>
              <a:gd name="T9" fmla="*/ 0 60000 65536"/>
              <a:gd name="T10" fmla="*/ 0 60000 65536"/>
              <a:gd name="T11" fmla="*/ 0 60000 65536"/>
              <a:gd name="T12" fmla="*/ 23377 w 990596"/>
              <a:gd name="T13" fmla="*/ 23378 h 478904"/>
              <a:gd name="T14" fmla="*/ 967219 w 990596"/>
              <a:gd name="T15" fmla="*/ 455526 h 478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478904">
                <a:moveTo>
                  <a:pt x="79817" y="0"/>
                </a:moveTo>
                <a:lnTo>
                  <a:pt x="79816" y="0"/>
                </a:lnTo>
                <a:cubicBezTo>
                  <a:pt x="35735" y="0"/>
                  <a:pt x="0" y="35735"/>
                  <a:pt x="0" y="79816"/>
                </a:cubicBezTo>
                <a:lnTo>
                  <a:pt x="0" y="399087"/>
                </a:lnTo>
                <a:cubicBezTo>
                  <a:pt x="0" y="443168"/>
                  <a:pt x="35735" y="478903"/>
                  <a:pt x="79816" y="478904"/>
                </a:cubicBezTo>
                <a:lnTo>
                  <a:pt x="910779" y="478904"/>
                </a:lnTo>
                <a:cubicBezTo>
                  <a:pt x="954860" y="478903"/>
                  <a:pt x="990596" y="443168"/>
                  <a:pt x="990596" y="399087"/>
                </a:cubicBezTo>
                <a:lnTo>
                  <a:pt x="990596" y="79817"/>
                </a:lnTo>
                <a:cubicBezTo>
                  <a:pt x="990596" y="35735"/>
                  <a:pt x="954860" y="0"/>
                  <a:pt x="910779" y="0"/>
                </a:cubicBezTo>
                <a:lnTo>
                  <a:pt x="79817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THODE MAKERSPACE COORDINATOR </a:t>
            </a:r>
          </a:p>
          <a:p>
            <a:pPr algn="ctr" eaLnBrk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B. Sostar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altLang="en-US" sz="5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altLang="en-US" sz="6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altLang="en-US" sz="600"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_s1193"/>
          <p:cNvSpPr>
            <a:spLocks noChangeArrowheads="1"/>
          </p:cNvSpPr>
          <p:nvPr/>
        </p:nvSpPr>
        <p:spPr bwMode="auto">
          <a:xfrm>
            <a:off x="1786210" y="2776952"/>
            <a:ext cx="1134283" cy="1107432"/>
          </a:xfrm>
          <a:custGeom>
            <a:avLst/>
            <a:gdLst>
              <a:gd name="T0" fmla="*/ 531840 w 1063620"/>
              <a:gd name="T1" fmla="*/ 0 h 685800"/>
              <a:gd name="T2" fmla="*/ 1063670 w 1063620"/>
              <a:gd name="T3" fmla="*/ 342900 h 685800"/>
              <a:gd name="T4" fmla="*/ 531840 w 1063620"/>
              <a:gd name="T5" fmla="*/ 685800 h 685800"/>
              <a:gd name="T6" fmla="*/ 0 w 1063620"/>
              <a:gd name="T7" fmla="*/ 342900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8 w 1063620"/>
              <a:gd name="T13" fmla="*/ 33478 h 685800"/>
              <a:gd name="T14" fmla="*/ 1030142 w 1063620"/>
              <a:gd name="T15" fmla="*/ 652322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3620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949320" y="685800"/>
                </a:lnTo>
                <a:cubicBezTo>
                  <a:pt x="1012446" y="685799"/>
                  <a:pt x="1063620" y="634626"/>
                  <a:pt x="1063620" y="571500"/>
                </a:cubicBezTo>
                <a:lnTo>
                  <a:pt x="1063620" y="114300"/>
                </a:lnTo>
                <a:cubicBezTo>
                  <a:pt x="1063620" y="51173"/>
                  <a:pt x="1012446" y="0"/>
                  <a:pt x="949320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6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n-US" sz="6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n-US" sz="45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SENIOR LIBRARY ASSISTANT, </a:t>
            </a: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ACCESS SERVICES</a:t>
            </a: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T. </a:t>
            </a:r>
            <a:r>
              <a:rPr lang="en-US" altLang="en-US" sz="450" dirty="0" err="1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Ozdemir</a:t>
            </a: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, K. Pickett</a:t>
            </a:r>
          </a:p>
          <a:p>
            <a:pPr algn="ctr" eaLnBrk="1" hangingPunct="1">
              <a:defRPr/>
            </a:pPr>
            <a:endParaRPr lang="en-US" altLang="en-US" sz="450" dirty="0">
              <a:solidFill>
                <a:srgbClr val="000000"/>
              </a:solidFill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LIBRARY ASSISTANT, ACCESS SERVICES </a:t>
            </a:r>
            <a:endParaRPr lang="en-US" dirty="0">
              <a:cs typeface="Arial"/>
            </a:endParaRP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L. Douglas, A. Erasmi (50% Lyons New Media) </a:t>
            </a: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M. Ngeleka (LOA), D. Johnson</a:t>
            </a: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, </a:t>
            </a: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K. Pavao, S. Rakovac, A. Snively, </a:t>
            </a: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K. O’Donnell (contract), K. Compton,</a:t>
            </a:r>
          </a:p>
          <a:p>
            <a:pPr algn="ctr" eaLnBrk="1" hangingPunct="1">
              <a:defRPr/>
            </a:pPr>
            <a:r>
              <a:rPr lang="en-US" altLang="en-US" sz="45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 M. Wessner </a:t>
            </a: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L. Hope, T. Wray,  J. Bae, M. Yoon, C. </a:t>
            </a:r>
            <a:r>
              <a:rPr lang="en-US" altLang="en-US" sz="450" dirty="0" err="1">
                <a:latin typeface="Franklin Gothic Medium"/>
                <a:ea typeface="ＭＳ Ｐゴシック"/>
                <a:cs typeface="Arial"/>
              </a:rPr>
              <a:t>Taccone</a:t>
            </a:r>
            <a:endParaRPr lang="en-US" altLang="en-US" sz="450" dirty="0"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defRPr/>
            </a:pPr>
            <a:endParaRPr lang="en-US" altLang="en-US" sz="450" dirty="0"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E-RESERVES AND LOGISTICS COORDINATOR</a:t>
            </a:r>
            <a:endParaRPr lang="en-US" dirty="0">
              <a:cs typeface="Arial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A. Dawkins</a:t>
            </a:r>
          </a:p>
          <a:p>
            <a:pPr algn="ctr" eaLnBrk="1" hangingPunct="1">
              <a:defRPr/>
            </a:pPr>
            <a:endParaRPr lang="en-US" altLang="en-US" sz="450" dirty="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n-US" sz="5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n-US" sz="5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altLang="en-US" sz="5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4111" name="Text Box 73"/>
          <p:cNvSpPr txBox="1">
            <a:spLocks noChangeArrowheads="1"/>
          </p:cNvSpPr>
          <p:nvPr/>
        </p:nvSpPr>
        <p:spPr bwMode="auto">
          <a:xfrm>
            <a:off x="9792168" y="6272000"/>
            <a:ext cx="1835910" cy="3735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3" tIns="45701" rIns="91403" bIns="4570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 b="1">
                <a:latin typeface="Franklin Gothic Medium" panose="020B0603020102020204" pitchFamily="34" charset="0"/>
              </a:rPr>
              <a:t>Key: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</a:rPr>
              <a:t>- Dotted lines indicate a relationship with a University Department external to the Library.</a:t>
            </a:r>
          </a:p>
        </p:txBody>
      </p:sp>
      <p:sp>
        <p:nvSpPr>
          <p:cNvPr id="4113" name="_s1173"/>
          <p:cNvSpPr>
            <a:spLocks noChangeArrowheads="1"/>
          </p:cNvSpPr>
          <p:nvPr/>
        </p:nvSpPr>
        <p:spPr bwMode="auto">
          <a:xfrm>
            <a:off x="5667375" y="917575"/>
            <a:ext cx="1447800" cy="349250"/>
          </a:xfrm>
          <a:custGeom>
            <a:avLst/>
            <a:gdLst>
              <a:gd name="T0" fmla="*/ 723926 w 1447796"/>
              <a:gd name="T1" fmla="*/ 0 h 349245"/>
              <a:gd name="T2" fmla="*/ 1447852 w 1447796"/>
              <a:gd name="T3" fmla="*/ 174665 h 349245"/>
              <a:gd name="T4" fmla="*/ 723926 w 1447796"/>
              <a:gd name="T5" fmla="*/ 349315 h 349245"/>
              <a:gd name="T6" fmla="*/ 0 w 1447796"/>
              <a:gd name="T7" fmla="*/ 174665 h 349245"/>
              <a:gd name="T8" fmla="*/ 0 60000 65536"/>
              <a:gd name="T9" fmla="*/ 0 60000 65536"/>
              <a:gd name="T10" fmla="*/ 0 60000 65536"/>
              <a:gd name="T11" fmla="*/ 0 60000 65536"/>
              <a:gd name="T12" fmla="*/ 17049 w 1447796"/>
              <a:gd name="T13" fmla="*/ 17049 h 349245"/>
              <a:gd name="T14" fmla="*/ 1430747 w 1447796"/>
              <a:gd name="T15" fmla="*/ 332196 h 3492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7796" h="349245">
                <a:moveTo>
                  <a:pt x="58207" y="0"/>
                </a:moveTo>
                <a:lnTo>
                  <a:pt x="58206" y="0"/>
                </a:lnTo>
                <a:cubicBezTo>
                  <a:pt x="26060" y="0"/>
                  <a:pt x="0" y="26060"/>
                  <a:pt x="0" y="58206"/>
                </a:cubicBezTo>
                <a:lnTo>
                  <a:pt x="0" y="291038"/>
                </a:lnTo>
                <a:cubicBezTo>
                  <a:pt x="0" y="323184"/>
                  <a:pt x="26060" y="349244"/>
                  <a:pt x="58206" y="349245"/>
                </a:cubicBezTo>
                <a:lnTo>
                  <a:pt x="1389589" y="349245"/>
                </a:lnTo>
                <a:cubicBezTo>
                  <a:pt x="1421735" y="349244"/>
                  <a:pt x="1447796" y="323184"/>
                  <a:pt x="1447796" y="291038"/>
                </a:cubicBezTo>
                <a:lnTo>
                  <a:pt x="1447796" y="58207"/>
                </a:lnTo>
                <a:cubicBezTo>
                  <a:pt x="1447796" y="26060"/>
                  <a:pt x="1421735" y="0"/>
                  <a:pt x="1389589" y="0"/>
                </a:cubicBez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UNIVERSITY LIBRARIAN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500">
                <a:latin typeface="Franklin Gothic Medium" panose="020B0603020102020204" pitchFamily="34" charset="0"/>
                <a:cs typeface="Arial" panose="020B0604020202020204" pitchFamily="34" charset="0"/>
              </a:rPr>
              <a:t>V. Lewis</a:t>
            </a:r>
          </a:p>
        </p:txBody>
      </p:sp>
      <p:sp>
        <p:nvSpPr>
          <p:cNvPr id="4114" name="_s1216"/>
          <p:cNvSpPr>
            <a:spLocks noChangeArrowheads="1"/>
          </p:cNvSpPr>
          <p:nvPr/>
        </p:nvSpPr>
        <p:spPr bwMode="auto">
          <a:xfrm>
            <a:off x="10631018" y="5132520"/>
            <a:ext cx="934143" cy="274638"/>
          </a:xfrm>
          <a:custGeom>
            <a:avLst/>
            <a:gdLst>
              <a:gd name="T0" fmla="*/ 521468 w 1042992"/>
              <a:gd name="T1" fmla="*/ 0 h 274640"/>
              <a:gd name="T2" fmla="*/ 1042936 w 1042992"/>
              <a:gd name="T3" fmla="*/ 137306 h 274640"/>
              <a:gd name="T4" fmla="*/ 521468 w 1042992"/>
              <a:gd name="T5" fmla="*/ 274612 h 274640"/>
              <a:gd name="T6" fmla="*/ 0 w 1042992"/>
              <a:gd name="T7" fmla="*/ 137306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1042992"/>
              <a:gd name="T13" fmla="*/ 13407 h 274640"/>
              <a:gd name="T14" fmla="*/ 1029585 w 1042992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2992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997219" y="274640"/>
                </a:lnTo>
                <a:cubicBezTo>
                  <a:pt x="1022498" y="274639"/>
                  <a:pt x="1042992" y="254146"/>
                  <a:pt x="1042992" y="228867"/>
                </a:cubicBezTo>
                <a:lnTo>
                  <a:pt x="1042992" y="45773"/>
                </a:lnTo>
                <a:cubicBezTo>
                  <a:pt x="1042992" y="20493"/>
                  <a:pt x="1022498" y="0"/>
                  <a:pt x="997219" y="0"/>
                </a:cubicBezTo>
                <a:lnTo>
                  <a:pt x="45773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SENIOR DEVELOPMENT OFFICER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(Vacant)</a:t>
            </a:r>
          </a:p>
        </p:txBody>
      </p:sp>
      <p:sp>
        <p:nvSpPr>
          <p:cNvPr id="4115" name="_s1174"/>
          <p:cNvSpPr>
            <a:spLocks noChangeArrowheads="1"/>
          </p:cNvSpPr>
          <p:nvPr/>
        </p:nvSpPr>
        <p:spPr bwMode="auto">
          <a:xfrm>
            <a:off x="10626430" y="3184586"/>
            <a:ext cx="855737" cy="354496"/>
          </a:xfrm>
          <a:custGeom>
            <a:avLst/>
            <a:gdLst>
              <a:gd name="T0" fmla="*/ 521468 w 1042992"/>
              <a:gd name="T1" fmla="*/ 0 h 274640"/>
              <a:gd name="T2" fmla="*/ 1042936 w 1042992"/>
              <a:gd name="T3" fmla="*/ 137306 h 274640"/>
              <a:gd name="T4" fmla="*/ 521468 w 1042992"/>
              <a:gd name="T5" fmla="*/ 274609 h 274640"/>
              <a:gd name="T6" fmla="*/ 0 w 1042992"/>
              <a:gd name="T7" fmla="*/ 137306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1042992"/>
              <a:gd name="T13" fmla="*/ 13407 h 274640"/>
              <a:gd name="T14" fmla="*/ 1029585 w 1042992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2992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997219" y="274640"/>
                </a:lnTo>
                <a:cubicBezTo>
                  <a:pt x="1022498" y="274639"/>
                  <a:pt x="1042992" y="254146"/>
                  <a:pt x="1042992" y="228867"/>
                </a:cubicBezTo>
                <a:lnTo>
                  <a:pt x="1042992" y="45773"/>
                </a:lnTo>
                <a:cubicBezTo>
                  <a:pt x="1042992" y="20493"/>
                  <a:pt x="1022498" y="0"/>
                  <a:pt x="997219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ASSESSMENT &amp;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ACCOUNTABILITY LIBRARIAN 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K. Ball</a:t>
            </a:r>
            <a:endParaRPr lang="en-US" altLang="en-US" sz="450" i="1"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4116" name="Rectangle 146"/>
          <p:cNvSpPr>
            <a:spLocks noChangeArrowheads="1"/>
          </p:cNvSpPr>
          <p:nvPr/>
        </p:nvSpPr>
        <p:spPr bwMode="auto">
          <a:xfrm>
            <a:off x="2728913" y="228600"/>
            <a:ext cx="5975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3" tIns="45701" rIns="91403" bIns="45701" anchorCtr="1">
            <a:spAutoFit/>
          </a:bodyPr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Franklin Gothic Medium" panose="020B0603020102020204" pitchFamily="34" charset="0"/>
                <a:cs typeface="Times New Roman" panose="02020603050405020304" pitchFamily="18" charset="0"/>
              </a:rPr>
              <a:t>McMASTER UNIVERSITY LIBRARY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Franklin Gothic Medium" panose="020B0603020102020204" pitchFamily="34" charset="0"/>
                <a:cs typeface="Times New Roman" panose="02020603050405020304" pitchFamily="18" charset="0"/>
              </a:rPr>
              <a:t>Organization Chart </a:t>
            </a:r>
          </a:p>
        </p:txBody>
      </p:sp>
      <p:sp>
        <p:nvSpPr>
          <p:cNvPr id="4118" name="_s1193"/>
          <p:cNvSpPr>
            <a:spLocks noChangeArrowheads="1"/>
          </p:cNvSpPr>
          <p:nvPr/>
        </p:nvSpPr>
        <p:spPr bwMode="auto">
          <a:xfrm>
            <a:off x="3236699" y="2836809"/>
            <a:ext cx="1008937" cy="573920"/>
          </a:xfrm>
          <a:custGeom>
            <a:avLst/>
            <a:gdLst>
              <a:gd name="T0" fmla="*/ 201931 w 1067141"/>
              <a:gd name="T1" fmla="*/ 0 h 838203"/>
              <a:gd name="T2" fmla="*/ 403863 w 1067141"/>
              <a:gd name="T3" fmla="*/ 171148 h 838203"/>
              <a:gd name="T4" fmla="*/ 201931 w 1067141"/>
              <a:gd name="T5" fmla="*/ 342297 h 838203"/>
              <a:gd name="T6" fmla="*/ 0 w 1067141"/>
              <a:gd name="T7" fmla="*/ 171148 h 838203"/>
              <a:gd name="T8" fmla="*/ 0 60000 65536"/>
              <a:gd name="T9" fmla="*/ 0 60000 65536"/>
              <a:gd name="T10" fmla="*/ 0 60000 65536"/>
              <a:gd name="T11" fmla="*/ 0 60000 65536"/>
              <a:gd name="T12" fmla="*/ 40918 w 1067141"/>
              <a:gd name="T13" fmla="*/ 40918 h 838203"/>
              <a:gd name="T14" fmla="*/ 1026223 w 1067141"/>
              <a:gd name="T15" fmla="*/ 797285 h 8382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141" h="838203">
                <a:moveTo>
                  <a:pt x="139700" y="0"/>
                </a:moveTo>
                <a:lnTo>
                  <a:pt x="139699" y="0"/>
                </a:lnTo>
                <a:cubicBezTo>
                  <a:pt x="62545" y="0"/>
                  <a:pt x="0" y="62545"/>
                  <a:pt x="0" y="139699"/>
                </a:cubicBezTo>
                <a:lnTo>
                  <a:pt x="0" y="698503"/>
                </a:lnTo>
                <a:cubicBezTo>
                  <a:pt x="0" y="775657"/>
                  <a:pt x="62545" y="838202"/>
                  <a:pt x="139699" y="838203"/>
                </a:cubicBezTo>
                <a:lnTo>
                  <a:pt x="927441" y="838203"/>
                </a:lnTo>
                <a:cubicBezTo>
                  <a:pt x="1004595" y="838202"/>
                  <a:pt x="1067141" y="775657"/>
                  <a:pt x="1067141" y="698503"/>
                </a:cubicBezTo>
                <a:lnTo>
                  <a:pt x="1067141" y="139700"/>
                </a:lnTo>
                <a:cubicBezTo>
                  <a:pt x="1067141" y="62545"/>
                  <a:pt x="1004595" y="0"/>
                  <a:pt x="927441" y="0"/>
                </a:cubicBezTo>
                <a:lnTo>
                  <a:pt x="1397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3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LIBRARY TECHNICIAN, METADATA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R. Hamel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LIBRARY ASSISTANT, ACQUISITIONS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E. Swanson, J. Tuinstra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LIBRARY ASSISTANT, CATALOGUE SUPPORT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L. Xia </a:t>
            </a:r>
          </a:p>
        </p:txBody>
      </p:sp>
      <p:sp>
        <p:nvSpPr>
          <p:cNvPr id="4120" name="_s1208"/>
          <p:cNvSpPr>
            <a:spLocks noChangeArrowheads="1"/>
          </p:cNvSpPr>
          <p:nvPr/>
        </p:nvSpPr>
        <p:spPr bwMode="auto">
          <a:xfrm>
            <a:off x="3068516" y="5489556"/>
            <a:ext cx="1060572" cy="610955"/>
          </a:xfrm>
          <a:custGeom>
            <a:avLst/>
            <a:gdLst>
              <a:gd name="T0" fmla="*/ 279417 w 892170"/>
              <a:gd name="T1" fmla="*/ 0 h 274640"/>
              <a:gd name="T2" fmla="*/ 558827 w 892170"/>
              <a:gd name="T3" fmla="*/ 476388 h 274640"/>
              <a:gd name="T4" fmla="*/ 279417 w 892170"/>
              <a:gd name="T5" fmla="*/ 952774 h 274640"/>
              <a:gd name="T6" fmla="*/ 0 w 892170"/>
              <a:gd name="T7" fmla="*/ 476388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892170"/>
              <a:gd name="T13" fmla="*/ 13407 h 274640"/>
              <a:gd name="T14" fmla="*/ 878763 w 892170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170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846397" y="274640"/>
                </a:lnTo>
                <a:cubicBezTo>
                  <a:pt x="871676" y="274639"/>
                  <a:pt x="892170" y="254146"/>
                  <a:pt x="892170" y="228867"/>
                </a:cubicBezTo>
                <a:lnTo>
                  <a:pt x="892170" y="45773"/>
                </a:lnTo>
                <a:cubicBezTo>
                  <a:pt x="892170" y="20493"/>
                  <a:pt x="871676" y="0"/>
                  <a:pt x="846397" y="0"/>
                </a:cubicBezTo>
                <a:lnTo>
                  <a:pt x="45773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LIBRARY FACILITIES / MUTIFUNCTIONAL DEVICE FLEET COORDINATOR SERVICE TECHNICIAN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G. Woods (60%)</a:t>
            </a:r>
          </a:p>
        </p:txBody>
      </p:sp>
      <p:sp>
        <p:nvSpPr>
          <p:cNvPr id="4121" name="_s1208"/>
          <p:cNvSpPr>
            <a:spLocks noChangeArrowheads="1"/>
          </p:cNvSpPr>
          <p:nvPr/>
        </p:nvSpPr>
        <p:spPr bwMode="auto">
          <a:xfrm>
            <a:off x="1768240" y="3930040"/>
            <a:ext cx="1045503" cy="520189"/>
          </a:xfrm>
          <a:custGeom>
            <a:avLst/>
            <a:gdLst>
              <a:gd name="T0" fmla="*/ 250171 w 1066803"/>
              <a:gd name="T1" fmla="*/ 0 h 381003"/>
              <a:gd name="T2" fmla="*/ 500337 w 1066803"/>
              <a:gd name="T3" fmla="*/ 190487 h 381003"/>
              <a:gd name="T4" fmla="*/ 250171 w 1066803"/>
              <a:gd name="T5" fmla="*/ 380961 h 381003"/>
              <a:gd name="T6" fmla="*/ 0 w 1066803"/>
              <a:gd name="T7" fmla="*/ 190487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8 w 1066803"/>
              <a:gd name="T13" fmla="*/ 18599 h 381003"/>
              <a:gd name="T14" fmla="*/ 1048205 w 1066803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803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03303" y="381003"/>
                </a:lnTo>
                <a:cubicBezTo>
                  <a:pt x="1038373" y="381002"/>
                  <a:pt x="1066803" y="352573"/>
                  <a:pt x="1066803" y="317503"/>
                </a:cubicBezTo>
                <a:lnTo>
                  <a:pt x="1066803" y="63500"/>
                </a:lnTo>
                <a:cubicBezTo>
                  <a:pt x="1066803" y="28429"/>
                  <a:pt x="1038373" y="0"/>
                  <a:pt x="1003303" y="0"/>
                </a:cubicBezTo>
                <a:lnTo>
                  <a:pt x="635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LIBRARY ACCESSIBILITY SERVICES COORDINATOR</a:t>
            </a:r>
          </a:p>
          <a:p>
            <a:pPr algn="ctr" eaLnBrk="1">
              <a:spcBef>
                <a:spcPts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N. Waite </a:t>
            </a:r>
          </a:p>
          <a:p>
            <a:pPr algn="ctr" eaLnBrk="1">
              <a:spcBef>
                <a:spcPts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LIBRARY ACCESSIBILITY ASSISTANT</a:t>
            </a:r>
          </a:p>
          <a:p>
            <a:pPr algn="ctr" eaLnBrk="1">
              <a:spcBef>
                <a:spcPts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P. Maylott</a:t>
            </a:r>
          </a:p>
        </p:txBody>
      </p:sp>
      <p:sp>
        <p:nvSpPr>
          <p:cNvPr id="4123" name="_s1209"/>
          <p:cNvSpPr>
            <a:spLocks noChangeArrowheads="1"/>
          </p:cNvSpPr>
          <p:nvPr/>
        </p:nvSpPr>
        <p:spPr bwMode="auto">
          <a:xfrm>
            <a:off x="437990" y="2776951"/>
            <a:ext cx="950587" cy="593289"/>
          </a:xfrm>
          <a:custGeom>
            <a:avLst/>
            <a:gdLst>
              <a:gd name="T0" fmla="*/ 305601 w 990596"/>
              <a:gd name="T1" fmla="*/ 0 h 609603"/>
              <a:gd name="T2" fmla="*/ 611203 w 990596"/>
              <a:gd name="T3" fmla="*/ 119659 h 609603"/>
              <a:gd name="T4" fmla="*/ 305601 w 990596"/>
              <a:gd name="T5" fmla="*/ 239315 h 609603"/>
              <a:gd name="T6" fmla="*/ 0 w 990596"/>
              <a:gd name="T7" fmla="*/ 119659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8 h 609603"/>
              <a:gd name="T14" fmla="*/ 960837 w 990596"/>
              <a:gd name="T15" fmla="*/ 579845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ARCHIVIST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R. Barrett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PRESERVATION TECHNICIAN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A. Schell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ARCHIVES AND BOOK CONSERVATOR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B. Glover 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LIBRARY ASSISTANT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B. Bayzat</a:t>
            </a:r>
          </a:p>
        </p:txBody>
      </p:sp>
      <p:sp>
        <p:nvSpPr>
          <p:cNvPr id="4124" name="_s1193"/>
          <p:cNvSpPr>
            <a:spLocks noChangeArrowheads="1"/>
          </p:cNvSpPr>
          <p:nvPr/>
        </p:nvSpPr>
        <p:spPr bwMode="auto">
          <a:xfrm>
            <a:off x="6340036" y="2883116"/>
            <a:ext cx="863426" cy="226099"/>
          </a:xfrm>
          <a:custGeom>
            <a:avLst/>
            <a:gdLst>
              <a:gd name="T0" fmla="*/ 268715 w 1295403"/>
              <a:gd name="T1" fmla="*/ 0 h 685800"/>
              <a:gd name="T2" fmla="*/ 537427 w 1295403"/>
              <a:gd name="T3" fmla="*/ 11535 h 685800"/>
              <a:gd name="T4" fmla="*/ 268715 w 1295403"/>
              <a:gd name="T5" fmla="*/ 23071 h 685800"/>
              <a:gd name="T6" fmla="*/ 0 w 1295403"/>
              <a:gd name="T7" fmla="*/ 11535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9 w 1295403"/>
              <a:gd name="T13" fmla="*/ 33479 h 685800"/>
              <a:gd name="T14" fmla="*/ 1261924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LIBRARY COMPUTING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R. Periard, K. Fletcher</a:t>
            </a:r>
          </a:p>
        </p:txBody>
      </p:sp>
      <p:cxnSp>
        <p:nvCxnSpPr>
          <p:cNvPr id="4126" name="Straight Connector 193"/>
          <p:cNvCxnSpPr>
            <a:cxnSpLocks noChangeShapeType="1"/>
          </p:cNvCxnSpPr>
          <p:nvPr/>
        </p:nvCxnSpPr>
        <p:spPr bwMode="auto">
          <a:xfrm>
            <a:off x="1022310" y="1787525"/>
            <a:ext cx="1038256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9" name="_s1193"/>
          <p:cNvSpPr>
            <a:spLocks noChangeArrowheads="1"/>
          </p:cNvSpPr>
          <p:nvPr/>
        </p:nvSpPr>
        <p:spPr bwMode="auto">
          <a:xfrm>
            <a:off x="10604034" y="3579719"/>
            <a:ext cx="907348" cy="319329"/>
          </a:xfrm>
          <a:custGeom>
            <a:avLst/>
            <a:gdLst>
              <a:gd name="T0" fmla="*/ 559591 w 1119189"/>
              <a:gd name="T1" fmla="*/ 0 h 371475"/>
              <a:gd name="T2" fmla="*/ 1119172 w 1119189"/>
              <a:gd name="T3" fmla="*/ 185738 h 371475"/>
              <a:gd name="T4" fmla="*/ 559591 w 1119189"/>
              <a:gd name="T5" fmla="*/ 371475 h 371475"/>
              <a:gd name="T6" fmla="*/ 0 w 1119189"/>
              <a:gd name="T7" fmla="*/ 185738 h 371475"/>
              <a:gd name="T8" fmla="*/ 0 60000 65536"/>
              <a:gd name="T9" fmla="*/ 0 60000 65536"/>
              <a:gd name="T10" fmla="*/ 0 60000 65536"/>
              <a:gd name="T11" fmla="*/ 0 60000 65536"/>
              <a:gd name="T12" fmla="*/ 18134 w 1119189"/>
              <a:gd name="T13" fmla="*/ 18134 h 371475"/>
              <a:gd name="T14" fmla="*/ 1101055 w 1119189"/>
              <a:gd name="T15" fmla="*/ 353341 h 37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9189" h="371475">
                <a:moveTo>
                  <a:pt x="61912" y="0"/>
                </a:moveTo>
                <a:lnTo>
                  <a:pt x="61911" y="0"/>
                </a:lnTo>
                <a:cubicBezTo>
                  <a:pt x="27718" y="0"/>
                  <a:pt x="0" y="27718"/>
                  <a:pt x="0" y="61911"/>
                </a:cubicBezTo>
                <a:lnTo>
                  <a:pt x="0" y="309563"/>
                </a:lnTo>
                <a:cubicBezTo>
                  <a:pt x="0" y="343756"/>
                  <a:pt x="27718" y="371474"/>
                  <a:pt x="61911" y="371475"/>
                </a:cubicBezTo>
                <a:lnTo>
                  <a:pt x="1057277" y="371475"/>
                </a:lnTo>
                <a:cubicBezTo>
                  <a:pt x="1091470" y="371474"/>
                  <a:pt x="1119189" y="343756"/>
                  <a:pt x="1119189" y="309563"/>
                </a:cubicBezTo>
                <a:lnTo>
                  <a:pt x="1119189" y="61912"/>
                </a:lnTo>
                <a:cubicBezTo>
                  <a:pt x="1119189" y="27718"/>
                  <a:pt x="1091470" y="0"/>
                  <a:pt x="1057277" y="0"/>
                </a:cubicBezTo>
                <a:lnTo>
                  <a:pt x="61912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LIBRARY HUMAN RESOURCES MANAGER</a:t>
            </a:r>
            <a:endParaRPr lang="en-US" altLang="en-US" sz="6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C. Nicol (100%)</a:t>
            </a:r>
          </a:p>
        </p:txBody>
      </p:sp>
      <p:sp>
        <p:nvSpPr>
          <p:cNvPr id="4131" name="_s1208"/>
          <p:cNvSpPr>
            <a:spLocks noChangeArrowheads="1"/>
          </p:cNvSpPr>
          <p:nvPr/>
        </p:nvSpPr>
        <p:spPr bwMode="auto">
          <a:xfrm>
            <a:off x="3020670" y="5010134"/>
            <a:ext cx="989930" cy="441947"/>
          </a:xfrm>
          <a:custGeom>
            <a:avLst/>
            <a:gdLst>
              <a:gd name="T0" fmla="*/ 254714 w 1271592"/>
              <a:gd name="T1" fmla="*/ 0 h 457200"/>
              <a:gd name="T2" fmla="*/ 509428 w 1271592"/>
              <a:gd name="T3" fmla="*/ 228600 h 457200"/>
              <a:gd name="T4" fmla="*/ 254714 w 1271592"/>
              <a:gd name="T5" fmla="*/ 457200 h 457200"/>
              <a:gd name="T6" fmla="*/ 0 w 1271592"/>
              <a:gd name="T7" fmla="*/ 228600 h 457200"/>
              <a:gd name="T8" fmla="*/ 0 60000 65536"/>
              <a:gd name="T9" fmla="*/ 0 60000 65536"/>
              <a:gd name="T10" fmla="*/ 0 60000 65536"/>
              <a:gd name="T11" fmla="*/ 0 60000 65536"/>
              <a:gd name="T12" fmla="*/ 22319 w 1271592"/>
              <a:gd name="T13" fmla="*/ 22319 h 457200"/>
              <a:gd name="T14" fmla="*/ 1249273 w 1271592"/>
              <a:gd name="T15" fmla="*/ 434881 h 457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1592" h="457200">
                <a:moveTo>
                  <a:pt x="76200" y="0"/>
                </a:moveTo>
                <a:lnTo>
                  <a:pt x="76199" y="0"/>
                </a:lnTo>
                <a:cubicBezTo>
                  <a:pt x="34115" y="0"/>
                  <a:pt x="0" y="34115"/>
                  <a:pt x="0" y="76199"/>
                </a:cubicBezTo>
                <a:lnTo>
                  <a:pt x="0" y="381000"/>
                </a:lnTo>
                <a:cubicBezTo>
                  <a:pt x="0" y="423084"/>
                  <a:pt x="34115" y="457199"/>
                  <a:pt x="76199" y="457200"/>
                </a:cubicBezTo>
                <a:lnTo>
                  <a:pt x="1195392" y="457200"/>
                </a:lnTo>
                <a:cubicBezTo>
                  <a:pt x="1237476" y="457199"/>
                  <a:pt x="1271592" y="423084"/>
                  <a:pt x="1271592" y="381000"/>
                </a:cubicBezTo>
                <a:lnTo>
                  <a:pt x="1271592" y="76200"/>
                </a:lnTo>
                <a:cubicBezTo>
                  <a:pt x="1271592" y="34115"/>
                  <a:pt x="1237476" y="0"/>
                  <a:pt x="1195392" y="0"/>
                </a:cubicBezTo>
                <a:lnTo>
                  <a:pt x="762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LIBRARY MEDIA SPECIALIST 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K. Penfold, 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LIBRARY ASSISTANT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A. Erasmi (50% Services) 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DIGITAL MEDIA SPECIALIST</a:t>
            </a:r>
            <a:endParaRPr lang="en-US" altLang="en-US" sz="45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(Vacant)</a:t>
            </a:r>
          </a:p>
        </p:txBody>
      </p:sp>
      <p:pic>
        <p:nvPicPr>
          <p:cNvPr id="4138" name="Picture 84" descr="LIBRARY_logos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"/>
            <a:ext cx="13144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40" name="Straight Connector 102"/>
          <p:cNvCxnSpPr>
            <a:cxnSpLocks noChangeShapeType="1"/>
          </p:cNvCxnSpPr>
          <p:nvPr/>
        </p:nvCxnSpPr>
        <p:spPr bwMode="auto">
          <a:xfrm>
            <a:off x="1022712" y="1786586"/>
            <a:ext cx="0" cy="105949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6" name="_s1208"/>
          <p:cNvSpPr>
            <a:spLocks noChangeArrowheads="1"/>
          </p:cNvSpPr>
          <p:nvPr/>
        </p:nvSpPr>
        <p:spPr bwMode="auto">
          <a:xfrm>
            <a:off x="4699966" y="4081920"/>
            <a:ext cx="853171" cy="327091"/>
          </a:xfrm>
          <a:custGeom>
            <a:avLst/>
            <a:gdLst>
              <a:gd name="T0" fmla="*/ 495300 w 990600"/>
              <a:gd name="T1" fmla="*/ 0 h 274638"/>
              <a:gd name="T2" fmla="*/ 990600 w 990600"/>
              <a:gd name="T3" fmla="*/ 137319 h 274638"/>
              <a:gd name="T4" fmla="*/ 495300 w 990600"/>
              <a:gd name="T5" fmla="*/ 274637 h 274638"/>
              <a:gd name="T6" fmla="*/ 0 w 990600"/>
              <a:gd name="T7" fmla="*/ 137319 h 274638"/>
              <a:gd name="T8" fmla="*/ 0 60000 65536"/>
              <a:gd name="T9" fmla="*/ 0 60000 65536"/>
              <a:gd name="T10" fmla="*/ 0 60000 65536"/>
              <a:gd name="T11" fmla="*/ 0 60000 65536"/>
              <a:gd name="T12" fmla="*/ 13407 w 990600"/>
              <a:gd name="T13" fmla="*/ 13407 h 274638"/>
              <a:gd name="T14" fmla="*/ 977193 w 990600"/>
              <a:gd name="T15" fmla="*/ 261231 h 274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600" h="274638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5"/>
                </a:lnTo>
                <a:cubicBezTo>
                  <a:pt x="0" y="254144"/>
                  <a:pt x="20493" y="274637"/>
                  <a:pt x="45772" y="274638"/>
                </a:cubicBezTo>
                <a:lnTo>
                  <a:pt x="944827" y="274638"/>
                </a:lnTo>
                <a:cubicBezTo>
                  <a:pt x="970106" y="274637"/>
                  <a:pt x="990600" y="254144"/>
                  <a:pt x="990600" y="228865"/>
                </a:cubicBezTo>
                <a:lnTo>
                  <a:pt x="990600" y="45773"/>
                </a:lnTo>
                <a:cubicBezTo>
                  <a:pt x="990600" y="20493"/>
                  <a:pt x="970106" y="0"/>
                  <a:pt x="944827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RJC RESEARCH SERVICES LIBRARIAN </a:t>
            </a:r>
            <a:endParaRPr lang="en-US" altLang="en-US" sz="60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J. An</a:t>
            </a:r>
          </a:p>
        </p:txBody>
      </p:sp>
      <p:sp>
        <p:nvSpPr>
          <p:cNvPr id="4148" name="_s1177"/>
          <p:cNvSpPr>
            <a:spLocks noChangeArrowheads="1"/>
          </p:cNvSpPr>
          <p:nvPr/>
        </p:nvSpPr>
        <p:spPr bwMode="auto">
          <a:xfrm>
            <a:off x="4684203" y="2439645"/>
            <a:ext cx="847990" cy="430122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GRADUATE STUDIES LIBRARIAN  </a:t>
            </a: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Times New Roman" panose="02020603050405020304" pitchFamily="18" charset="0"/>
              </a:rPr>
              <a:t>L. Romane</a:t>
            </a:r>
          </a:p>
        </p:txBody>
      </p:sp>
      <p:sp>
        <p:nvSpPr>
          <p:cNvPr id="4149" name="_s1177"/>
          <p:cNvSpPr>
            <a:spLocks noChangeArrowheads="1"/>
          </p:cNvSpPr>
          <p:nvPr/>
        </p:nvSpPr>
        <p:spPr bwMode="auto">
          <a:xfrm>
            <a:off x="4703065" y="3635998"/>
            <a:ext cx="847991" cy="396707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TEACHING AND LEARNING LIBRARIAN </a:t>
            </a:r>
            <a:endParaRPr lang="en-US" altLang="en-US" sz="60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Times New Roman" panose="02020603050405020304" pitchFamily="18" charset="0"/>
              </a:rPr>
              <a:t>LIFE SCIENCES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Times New Roman" panose="02020603050405020304" pitchFamily="18" charset="0"/>
              </a:rPr>
              <a:t> A. Siddiqui</a:t>
            </a:r>
          </a:p>
        </p:txBody>
      </p:sp>
      <p:sp>
        <p:nvSpPr>
          <p:cNvPr id="83" name="_s1209"/>
          <p:cNvSpPr>
            <a:spLocks noChangeArrowheads="1"/>
          </p:cNvSpPr>
          <p:nvPr/>
        </p:nvSpPr>
        <p:spPr bwMode="auto">
          <a:xfrm>
            <a:off x="510436" y="5112555"/>
            <a:ext cx="874666" cy="361071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538"/>
              </a:lnSpc>
              <a:defRPr/>
            </a:pPr>
            <a:endParaRPr lang="en-US" altLang="en-US" sz="60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450"/>
              </a:lnSpc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 DIGITIZATION ASSISTANT</a:t>
            </a:r>
          </a:p>
          <a:p>
            <a:pPr algn="ctr" eaLnBrk="1" hangingPunct="1">
              <a:lnSpc>
                <a:spcPts val="450"/>
              </a:lnSpc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A. Da Costa-Furtado</a:t>
            </a:r>
          </a:p>
          <a:p>
            <a:pPr algn="ctr">
              <a:lnSpc>
                <a:spcPts val="450"/>
              </a:lnSpc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DIGITIZATION METADATA SPECIALIST </a:t>
            </a:r>
          </a:p>
          <a:p>
            <a:pPr algn="ctr">
              <a:lnSpc>
                <a:spcPts val="450"/>
              </a:lnSpc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(Vacant)</a:t>
            </a:r>
            <a:endParaRPr lang="en-US" sz="450"/>
          </a:p>
          <a:p>
            <a:pPr algn="ctr" eaLnBrk="1" hangingPunct="1">
              <a:lnSpc>
                <a:spcPts val="450"/>
              </a:lnSpc>
              <a:defRPr/>
            </a:pPr>
            <a:endParaRPr lang="en-US" altLang="en-US" sz="40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4154" name="_s1209"/>
          <p:cNvSpPr>
            <a:spLocks noChangeArrowheads="1"/>
          </p:cNvSpPr>
          <p:nvPr/>
        </p:nvSpPr>
        <p:spPr bwMode="auto">
          <a:xfrm>
            <a:off x="347203" y="4455056"/>
            <a:ext cx="860421" cy="276348"/>
          </a:xfrm>
          <a:custGeom>
            <a:avLst/>
            <a:gdLst>
              <a:gd name="T0" fmla="*/ 157881 w 990596"/>
              <a:gd name="T1" fmla="*/ 0 h 609603"/>
              <a:gd name="T2" fmla="*/ 315762 w 990596"/>
              <a:gd name="T3" fmla="*/ 19662 h 609603"/>
              <a:gd name="T4" fmla="*/ 157881 w 990596"/>
              <a:gd name="T5" fmla="*/ 39323 h 609603"/>
              <a:gd name="T6" fmla="*/ 0 w 990596"/>
              <a:gd name="T7" fmla="*/ 19662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DIGITAL REPOSITORY LIBRARIAN </a:t>
            </a:r>
            <a:endParaRPr lang="en-US" altLang="en-US" sz="600" b="1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G. Mircea (LOA)</a:t>
            </a:r>
          </a:p>
        </p:txBody>
      </p:sp>
      <p:sp>
        <p:nvSpPr>
          <p:cNvPr id="4156" name="_s1193"/>
          <p:cNvSpPr>
            <a:spLocks noChangeArrowheads="1"/>
          </p:cNvSpPr>
          <p:nvPr/>
        </p:nvSpPr>
        <p:spPr bwMode="auto">
          <a:xfrm>
            <a:off x="6363690" y="3165233"/>
            <a:ext cx="859908" cy="1015587"/>
          </a:xfrm>
          <a:custGeom>
            <a:avLst/>
            <a:gdLst>
              <a:gd name="T0" fmla="*/ 237007 w 1295403"/>
              <a:gd name="T1" fmla="*/ 0 h 685800"/>
              <a:gd name="T2" fmla="*/ 474010 w 1295403"/>
              <a:gd name="T3" fmla="*/ 242114 h 685800"/>
              <a:gd name="T4" fmla="*/ 237007 w 1295403"/>
              <a:gd name="T5" fmla="*/ 484226 h 685800"/>
              <a:gd name="T6" fmla="*/ 0 w 1295403"/>
              <a:gd name="T7" fmla="*/ 242114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7 w 1295403"/>
              <a:gd name="T13" fmla="*/ 33479 h 685800"/>
              <a:gd name="T14" fmla="*/ 1261926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t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CAMPUS CLASSROOM TECHNOLOGIES (CCT)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45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AUDIO VISUAL TECHNICIAN</a:t>
            </a: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K. Andrews, T. Shaw, 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T. DeSousa, B. Leenstra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450" dirty="0"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AUDIO VISUAL AND IT SPECIALIST </a:t>
            </a:r>
            <a:endParaRPr lang="en-US" altLang="en-US" sz="45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Arial"/>
              </a:rPr>
              <a:t>J. Ricottone</a:t>
            </a:r>
            <a:endParaRPr lang="en-US" altLang="en-US" sz="450" dirty="0"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450" dirty="0">
              <a:latin typeface="Franklin Gothic Medium"/>
              <a:ea typeface="ＭＳ Ｐゴシック"/>
              <a:cs typeface="Arial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PROJECT COORDINATOR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O. Geiss</a:t>
            </a:r>
            <a:endParaRPr lang="en-US" altLang="en-US" sz="450">
              <a:latin typeface="Franklin Gothic Medium"/>
              <a:ea typeface="ＭＳ Ｐゴシック"/>
              <a:cs typeface="Arial"/>
            </a:endParaRPr>
          </a:p>
        </p:txBody>
      </p:sp>
      <p:sp>
        <p:nvSpPr>
          <p:cNvPr id="4158" name="_s1177"/>
          <p:cNvSpPr>
            <a:spLocks noChangeArrowheads="1"/>
          </p:cNvSpPr>
          <p:nvPr/>
        </p:nvSpPr>
        <p:spPr bwMode="auto">
          <a:xfrm>
            <a:off x="4709936" y="5278188"/>
            <a:ext cx="847991" cy="394868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FIRST YEAR EXPERIENCE LIBRARIAN </a:t>
            </a:r>
            <a:endParaRPr lang="en-US" altLang="en-US" sz="60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Times New Roman"/>
              </a:rPr>
              <a:t>A. Stables-Kennedy</a:t>
            </a:r>
          </a:p>
        </p:txBody>
      </p:sp>
      <p:sp>
        <p:nvSpPr>
          <p:cNvPr id="4159" name="_s1193"/>
          <p:cNvSpPr>
            <a:spLocks noChangeArrowheads="1"/>
          </p:cNvSpPr>
          <p:nvPr/>
        </p:nvSpPr>
        <p:spPr bwMode="auto">
          <a:xfrm>
            <a:off x="3393317" y="3900411"/>
            <a:ext cx="862569" cy="241047"/>
          </a:xfrm>
          <a:custGeom>
            <a:avLst/>
            <a:gdLst>
              <a:gd name="T0" fmla="*/ 212705 w 1067141"/>
              <a:gd name="T1" fmla="*/ 0 h 838203"/>
              <a:gd name="T2" fmla="*/ 425410 w 1067141"/>
              <a:gd name="T3" fmla="*/ 29883 h 838203"/>
              <a:gd name="T4" fmla="*/ 212705 w 1067141"/>
              <a:gd name="T5" fmla="*/ 59766 h 838203"/>
              <a:gd name="T6" fmla="*/ 0 w 1067141"/>
              <a:gd name="T7" fmla="*/ 29883 h 838203"/>
              <a:gd name="T8" fmla="*/ 0 60000 65536"/>
              <a:gd name="T9" fmla="*/ 0 60000 65536"/>
              <a:gd name="T10" fmla="*/ 0 60000 65536"/>
              <a:gd name="T11" fmla="*/ 0 60000 65536"/>
              <a:gd name="T12" fmla="*/ 40918 w 1067141"/>
              <a:gd name="T13" fmla="*/ 40917 h 838203"/>
              <a:gd name="T14" fmla="*/ 1026223 w 1067141"/>
              <a:gd name="T15" fmla="*/ 797286 h 8382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7141" h="838203">
                <a:moveTo>
                  <a:pt x="139700" y="0"/>
                </a:moveTo>
                <a:lnTo>
                  <a:pt x="139699" y="0"/>
                </a:lnTo>
                <a:cubicBezTo>
                  <a:pt x="62545" y="0"/>
                  <a:pt x="0" y="62545"/>
                  <a:pt x="0" y="139699"/>
                </a:cubicBezTo>
                <a:lnTo>
                  <a:pt x="0" y="698503"/>
                </a:lnTo>
                <a:cubicBezTo>
                  <a:pt x="0" y="775657"/>
                  <a:pt x="62545" y="838202"/>
                  <a:pt x="139699" y="838203"/>
                </a:cubicBezTo>
                <a:lnTo>
                  <a:pt x="927441" y="838203"/>
                </a:lnTo>
                <a:cubicBezTo>
                  <a:pt x="1004595" y="838202"/>
                  <a:pt x="1067141" y="775657"/>
                  <a:pt x="1067141" y="698503"/>
                </a:cubicBezTo>
                <a:lnTo>
                  <a:pt x="1067141" y="139700"/>
                </a:lnTo>
                <a:cubicBezTo>
                  <a:pt x="1067141" y="62545"/>
                  <a:pt x="1004595" y="0"/>
                  <a:pt x="927441" y="0"/>
                </a:cubicBezTo>
                <a:lnTo>
                  <a:pt x="1397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LIBRARY ASSISTANT, SERIALS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A. Smircich, A. Galarraga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(Vacant) </a:t>
            </a:r>
          </a:p>
        </p:txBody>
      </p:sp>
      <p:sp>
        <p:nvSpPr>
          <p:cNvPr id="4160" name="_s1208"/>
          <p:cNvSpPr>
            <a:spLocks noChangeArrowheads="1"/>
          </p:cNvSpPr>
          <p:nvPr/>
        </p:nvSpPr>
        <p:spPr bwMode="auto">
          <a:xfrm>
            <a:off x="1581753" y="5716419"/>
            <a:ext cx="867292" cy="343416"/>
          </a:xfrm>
          <a:custGeom>
            <a:avLst/>
            <a:gdLst>
              <a:gd name="T0" fmla="*/ 319680 w 892170"/>
              <a:gd name="T1" fmla="*/ 0 h 274640"/>
              <a:gd name="T2" fmla="*/ 639352 w 892170"/>
              <a:gd name="T3" fmla="*/ 560158 h 274640"/>
              <a:gd name="T4" fmla="*/ 319680 w 892170"/>
              <a:gd name="T5" fmla="*/ 1120319 h 274640"/>
              <a:gd name="T6" fmla="*/ 0 w 892170"/>
              <a:gd name="T7" fmla="*/ 560158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892170"/>
              <a:gd name="T13" fmla="*/ 13407 h 274640"/>
              <a:gd name="T14" fmla="*/ 878763 w 892170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170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846397" y="274640"/>
                </a:lnTo>
                <a:cubicBezTo>
                  <a:pt x="871676" y="274639"/>
                  <a:pt x="892170" y="254146"/>
                  <a:pt x="892170" y="228867"/>
                </a:cubicBezTo>
                <a:lnTo>
                  <a:pt x="892170" y="45773"/>
                </a:lnTo>
                <a:cubicBezTo>
                  <a:pt x="892170" y="20493"/>
                  <a:pt x="871676" y="0"/>
                  <a:pt x="846397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MATERIALS MANAGEMENT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(Vacant x 2)</a:t>
            </a:r>
            <a:endParaRPr lang="en-US" altLang="en-US" sz="45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61" name="_s1177"/>
          <p:cNvSpPr>
            <a:spLocks noChangeArrowheads="1"/>
          </p:cNvSpPr>
          <p:nvPr/>
        </p:nvSpPr>
        <p:spPr bwMode="auto">
          <a:xfrm>
            <a:off x="4703065" y="4953280"/>
            <a:ext cx="834778" cy="276069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 BUSINESS LIBRARIAN</a:t>
            </a:r>
            <a:endParaRPr lang="en-US" altLang="en-US" sz="60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Times New Roman"/>
              </a:rPr>
              <a:t> I. Perkovic</a:t>
            </a:r>
          </a:p>
        </p:txBody>
      </p:sp>
      <p:sp>
        <p:nvSpPr>
          <p:cNvPr id="4162" name="_s1177"/>
          <p:cNvSpPr>
            <a:spLocks noChangeArrowheads="1"/>
          </p:cNvSpPr>
          <p:nvPr/>
        </p:nvSpPr>
        <p:spPr bwMode="auto">
          <a:xfrm>
            <a:off x="4701134" y="5719530"/>
            <a:ext cx="865593" cy="394868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OPEN EDUCATION &amp; SCHOLARSHIP LIBRARIAN  </a:t>
            </a:r>
            <a:r>
              <a:rPr lang="en-US" altLang="en-US" sz="450">
                <a:latin typeface="Franklin Gothic Medium" panose="020B0603020102020204" pitchFamily="34" charset="0"/>
                <a:cs typeface="Times New Roman" panose="02020603050405020304" pitchFamily="18" charset="0"/>
              </a:rPr>
              <a:t>(Vacant)</a:t>
            </a:r>
          </a:p>
        </p:txBody>
      </p:sp>
      <p:cxnSp>
        <p:nvCxnSpPr>
          <p:cNvPr id="4163" name="Straight Connector 125"/>
          <p:cNvCxnSpPr>
            <a:cxnSpLocks noChangeShapeType="1"/>
          </p:cNvCxnSpPr>
          <p:nvPr/>
        </p:nvCxnSpPr>
        <p:spPr bwMode="auto">
          <a:xfrm>
            <a:off x="1453120" y="2365448"/>
            <a:ext cx="14384" cy="3913459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4" name="Straight Connector 107"/>
          <p:cNvCxnSpPr>
            <a:cxnSpLocks noChangeShapeType="1"/>
          </p:cNvCxnSpPr>
          <p:nvPr/>
        </p:nvCxnSpPr>
        <p:spPr bwMode="auto">
          <a:xfrm flipH="1" flipV="1">
            <a:off x="11623758" y="2298701"/>
            <a:ext cx="27169" cy="3298493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5" name="_s1193"/>
          <p:cNvSpPr>
            <a:spLocks noChangeArrowheads="1"/>
          </p:cNvSpPr>
          <p:nvPr/>
        </p:nvSpPr>
        <p:spPr bwMode="auto">
          <a:xfrm>
            <a:off x="10643091" y="2753642"/>
            <a:ext cx="794229" cy="394361"/>
          </a:xfrm>
          <a:custGeom>
            <a:avLst/>
            <a:gdLst>
              <a:gd name="T0" fmla="*/ 559591 w 1119189"/>
              <a:gd name="T1" fmla="*/ 0 h 371475"/>
              <a:gd name="T2" fmla="*/ 1119172 w 1119189"/>
              <a:gd name="T3" fmla="*/ 270198 h 371475"/>
              <a:gd name="T4" fmla="*/ 559591 w 1119189"/>
              <a:gd name="T5" fmla="*/ 540397 h 371475"/>
              <a:gd name="T6" fmla="*/ 0 w 1119189"/>
              <a:gd name="T7" fmla="*/ 270198 h 371475"/>
              <a:gd name="T8" fmla="*/ 0 60000 65536"/>
              <a:gd name="T9" fmla="*/ 0 60000 65536"/>
              <a:gd name="T10" fmla="*/ 0 60000 65536"/>
              <a:gd name="T11" fmla="*/ 0 60000 65536"/>
              <a:gd name="T12" fmla="*/ 18134 w 1119189"/>
              <a:gd name="T13" fmla="*/ 18134 h 371475"/>
              <a:gd name="T14" fmla="*/ 1101055 w 1119189"/>
              <a:gd name="T15" fmla="*/ 353341 h 37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9189" h="371475">
                <a:moveTo>
                  <a:pt x="61912" y="0"/>
                </a:moveTo>
                <a:lnTo>
                  <a:pt x="61911" y="0"/>
                </a:lnTo>
                <a:cubicBezTo>
                  <a:pt x="27718" y="0"/>
                  <a:pt x="0" y="27718"/>
                  <a:pt x="0" y="61911"/>
                </a:cubicBezTo>
                <a:lnTo>
                  <a:pt x="0" y="309563"/>
                </a:lnTo>
                <a:cubicBezTo>
                  <a:pt x="0" y="343756"/>
                  <a:pt x="27718" y="371474"/>
                  <a:pt x="61911" y="371475"/>
                </a:cubicBezTo>
                <a:lnTo>
                  <a:pt x="1057277" y="371475"/>
                </a:lnTo>
                <a:cubicBezTo>
                  <a:pt x="1091470" y="371474"/>
                  <a:pt x="1119189" y="343756"/>
                  <a:pt x="1119189" y="309563"/>
                </a:cubicBezTo>
                <a:lnTo>
                  <a:pt x="1119189" y="61912"/>
                </a:lnTo>
                <a:cubicBezTo>
                  <a:pt x="1119189" y="27718"/>
                  <a:pt x="1091470" y="0"/>
                  <a:pt x="1057277" y="0"/>
                </a:cubicBezTo>
                <a:lnTo>
                  <a:pt x="61912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BUDGET AND FINANCIAL ANALYST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J. Balt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ACCOUNTING ASSISTANT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K. Dalgleish </a:t>
            </a:r>
          </a:p>
        </p:txBody>
      </p:sp>
      <p:sp>
        <p:nvSpPr>
          <p:cNvPr id="4166" name="_s1193"/>
          <p:cNvSpPr>
            <a:spLocks noChangeArrowheads="1"/>
          </p:cNvSpPr>
          <p:nvPr/>
        </p:nvSpPr>
        <p:spPr bwMode="auto">
          <a:xfrm>
            <a:off x="10604034" y="4656448"/>
            <a:ext cx="998871" cy="435243"/>
          </a:xfrm>
          <a:custGeom>
            <a:avLst/>
            <a:gdLst>
              <a:gd name="T0" fmla="*/ 559588 w 1119189"/>
              <a:gd name="T1" fmla="*/ 0 h 371475"/>
              <a:gd name="T2" fmla="*/ 1119169 w 1119189"/>
              <a:gd name="T3" fmla="*/ 185738 h 371475"/>
              <a:gd name="T4" fmla="*/ 559588 w 1119189"/>
              <a:gd name="T5" fmla="*/ 371475 h 371475"/>
              <a:gd name="T6" fmla="*/ 0 w 1119189"/>
              <a:gd name="T7" fmla="*/ 185738 h 371475"/>
              <a:gd name="T8" fmla="*/ 0 60000 65536"/>
              <a:gd name="T9" fmla="*/ 0 60000 65536"/>
              <a:gd name="T10" fmla="*/ 0 60000 65536"/>
              <a:gd name="T11" fmla="*/ 0 60000 65536"/>
              <a:gd name="T12" fmla="*/ 18134 w 1119189"/>
              <a:gd name="T13" fmla="*/ 18134 h 371475"/>
              <a:gd name="T14" fmla="*/ 1101055 w 1119189"/>
              <a:gd name="T15" fmla="*/ 353341 h 37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9189" h="371475">
                <a:moveTo>
                  <a:pt x="61912" y="0"/>
                </a:moveTo>
                <a:lnTo>
                  <a:pt x="61911" y="0"/>
                </a:lnTo>
                <a:cubicBezTo>
                  <a:pt x="27718" y="0"/>
                  <a:pt x="0" y="27718"/>
                  <a:pt x="0" y="61911"/>
                </a:cubicBezTo>
                <a:lnTo>
                  <a:pt x="0" y="309563"/>
                </a:lnTo>
                <a:cubicBezTo>
                  <a:pt x="0" y="343756"/>
                  <a:pt x="27718" y="371474"/>
                  <a:pt x="61911" y="371475"/>
                </a:cubicBezTo>
                <a:lnTo>
                  <a:pt x="1057277" y="371475"/>
                </a:lnTo>
                <a:cubicBezTo>
                  <a:pt x="1091470" y="371474"/>
                  <a:pt x="1119189" y="343756"/>
                  <a:pt x="1119189" y="309563"/>
                </a:cubicBezTo>
                <a:lnTo>
                  <a:pt x="1119189" y="61912"/>
                </a:lnTo>
                <a:cubicBezTo>
                  <a:pt x="1119189" y="27718"/>
                  <a:pt x="1091470" y="0"/>
                  <a:pt x="1057277" y="0"/>
                </a:cubicBezTo>
                <a:lnTo>
                  <a:pt x="61912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5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COMMUNICATIONS COORDINATOR (CONTRACT)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5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N. Lipari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5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ADVANCEMENT OFFICER, EVENTS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45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C. Burgess</a:t>
            </a:r>
          </a:p>
        </p:txBody>
      </p:sp>
      <p:sp>
        <p:nvSpPr>
          <p:cNvPr id="4168" name="_s1178"/>
          <p:cNvSpPr>
            <a:spLocks noChangeArrowheads="1"/>
          </p:cNvSpPr>
          <p:nvPr/>
        </p:nvSpPr>
        <p:spPr bwMode="auto">
          <a:xfrm>
            <a:off x="6950075" y="1397000"/>
            <a:ext cx="1171575" cy="274638"/>
          </a:xfrm>
          <a:custGeom>
            <a:avLst/>
            <a:gdLst>
              <a:gd name="T0" fmla="*/ 323970 w 1427158"/>
              <a:gd name="T1" fmla="*/ 0 h 274640"/>
              <a:gd name="T2" fmla="*/ 647936 w 1427158"/>
              <a:gd name="T3" fmla="*/ 137306 h 274640"/>
              <a:gd name="T4" fmla="*/ 323970 w 1427158"/>
              <a:gd name="T5" fmla="*/ 274612 h 274640"/>
              <a:gd name="T6" fmla="*/ 0 w 1427158"/>
              <a:gd name="T7" fmla="*/ 137306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1427158"/>
              <a:gd name="T13" fmla="*/ 13407 h 274640"/>
              <a:gd name="T14" fmla="*/ 1413751 w 1427158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7158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1381385" y="274640"/>
                </a:lnTo>
                <a:cubicBezTo>
                  <a:pt x="1406664" y="274639"/>
                  <a:pt x="1427158" y="254146"/>
                  <a:pt x="1427158" y="228867"/>
                </a:cubicBezTo>
                <a:lnTo>
                  <a:pt x="1427158" y="45773"/>
                </a:lnTo>
                <a:cubicBezTo>
                  <a:pt x="1427158" y="20493"/>
                  <a:pt x="1406664" y="0"/>
                  <a:pt x="1381385" y="0"/>
                </a:cubicBezTo>
                <a:lnTo>
                  <a:pt x="45773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EXECUTIVE ASSISTANT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M. Hotson</a:t>
            </a:r>
          </a:p>
        </p:txBody>
      </p:sp>
      <p:sp>
        <p:nvSpPr>
          <p:cNvPr id="4169" name="_s1209"/>
          <p:cNvSpPr>
            <a:spLocks noChangeArrowheads="1"/>
          </p:cNvSpPr>
          <p:nvPr/>
        </p:nvSpPr>
        <p:spPr bwMode="auto">
          <a:xfrm>
            <a:off x="369336" y="3414092"/>
            <a:ext cx="859053" cy="279211"/>
          </a:xfrm>
          <a:custGeom>
            <a:avLst/>
            <a:gdLst>
              <a:gd name="T0" fmla="*/ 149726 w 990596"/>
              <a:gd name="T1" fmla="*/ 0 h 609603"/>
              <a:gd name="T2" fmla="*/ 299452 w 990596"/>
              <a:gd name="T3" fmla="*/ 23566 h 609603"/>
              <a:gd name="T4" fmla="*/ 149726 w 990596"/>
              <a:gd name="T5" fmla="*/ 47131 h 609603"/>
              <a:gd name="T6" fmla="*/ 0 w 990596"/>
              <a:gd name="T7" fmla="*/ 23566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8 w 990596"/>
              <a:gd name="T13" fmla="*/ 29759 h 609603"/>
              <a:gd name="T14" fmla="*/ 960838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ARCHIVES &amp; RARE BOOKS LIBRARIAN </a:t>
            </a: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M. Groover</a:t>
            </a:r>
          </a:p>
        </p:txBody>
      </p:sp>
      <p:sp>
        <p:nvSpPr>
          <p:cNvPr id="4170" name="_s1209"/>
          <p:cNvSpPr>
            <a:spLocks noChangeArrowheads="1"/>
          </p:cNvSpPr>
          <p:nvPr/>
        </p:nvSpPr>
        <p:spPr bwMode="auto">
          <a:xfrm>
            <a:off x="361197" y="3723974"/>
            <a:ext cx="860421" cy="350370"/>
          </a:xfrm>
          <a:custGeom>
            <a:avLst/>
            <a:gdLst>
              <a:gd name="T0" fmla="*/ 127389 w 990596"/>
              <a:gd name="T1" fmla="*/ 0 h 609603"/>
              <a:gd name="T2" fmla="*/ 254778 w 990596"/>
              <a:gd name="T3" fmla="*/ 16172 h 609603"/>
              <a:gd name="T4" fmla="*/ 127389 w 990596"/>
              <a:gd name="T5" fmla="*/ 32343 h 609603"/>
              <a:gd name="T6" fmla="*/ 0 w 990596"/>
              <a:gd name="T7" fmla="*/ 16172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61 w 990596"/>
              <a:gd name="T13" fmla="*/ 29758 h 609603"/>
              <a:gd name="T14" fmla="*/ 960835 w 990596"/>
              <a:gd name="T15" fmla="*/ 579845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ARRANGEMENT &amp; DESCRIPTION LIBRARIAN </a:t>
            </a:r>
            <a:endParaRPr lang="en-US" altLang="en-US" sz="5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G. Dunks, C. Long</a:t>
            </a:r>
          </a:p>
        </p:txBody>
      </p:sp>
      <p:sp>
        <p:nvSpPr>
          <p:cNvPr id="4171" name="_s1209"/>
          <p:cNvSpPr>
            <a:spLocks noChangeArrowheads="1"/>
          </p:cNvSpPr>
          <p:nvPr/>
        </p:nvSpPr>
        <p:spPr bwMode="auto">
          <a:xfrm>
            <a:off x="347203" y="4120592"/>
            <a:ext cx="860421" cy="267660"/>
          </a:xfrm>
          <a:custGeom>
            <a:avLst/>
            <a:gdLst>
              <a:gd name="T0" fmla="*/ 152940 w 990596"/>
              <a:gd name="T1" fmla="*/ 0 h 609603"/>
              <a:gd name="T2" fmla="*/ 305880 w 990596"/>
              <a:gd name="T3" fmla="*/ 15070 h 609603"/>
              <a:gd name="T4" fmla="*/ 152940 w 990596"/>
              <a:gd name="T5" fmla="*/ 30139 h 609603"/>
              <a:gd name="T6" fmla="*/ 0 w 990596"/>
              <a:gd name="T7" fmla="*/ 15070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8 w 990596"/>
              <a:gd name="T13" fmla="*/ 29760 h 609603"/>
              <a:gd name="T14" fmla="*/ 960838 w 990596"/>
              <a:gd name="T15" fmla="*/ 579843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DIGITAL ARCHIVES LIBRARIAN 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B. Whittle</a:t>
            </a:r>
          </a:p>
        </p:txBody>
      </p:sp>
      <p:sp>
        <p:nvSpPr>
          <p:cNvPr id="124" name="_s1208"/>
          <p:cNvSpPr>
            <a:spLocks noChangeArrowheads="1"/>
          </p:cNvSpPr>
          <p:nvPr/>
        </p:nvSpPr>
        <p:spPr bwMode="auto">
          <a:xfrm>
            <a:off x="4450459" y="2932085"/>
            <a:ext cx="1126108" cy="647194"/>
          </a:xfrm>
          <a:custGeom>
            <a:avLst/>
            <a:gdLst>
              <a:gd name="T0" fmla="*/ 495300 w 990600"/>
              <a:gd name="T1" fmla="*/ 0 h 274638"/>
              <a:gd name="T2" fmla="*/ 990600 w 990600"/>
              <a:gd name="T3" fmla="*/ 137319 h 274638"/>
              <a:gd name="T4" fmla="*/ 495300 w 990600"/>
              <a:gd name="T5" fmla="*/ 274638 h 274638"/>
              <a:gd name="T6" fmla="*/ 0 w 990600"/>
              <a:gd name="T7" fmla="*/ 137319 h 274638"/>
              <a:gd name="T8" fmla="*/ 0 60000 65536"/>
              <a:gd name="T9" fmla="*/ 0 60000 65536"/>
              <a:gd name="T10" fmla="*/ 0 60000 65536"/>
              <a:gd name="T11" fmla="*/ 0 60000 65536"/>
              <a:gd name="T12" fmla="*/ 13407 w 990600"/>
              <a:gd name="T13" fmla="*/ 13407 h 274638"/>
              <a:gd name="T14" fmla="*/ 977193 w 990600"/>
              <a:gd name="T15" fmla="*/ 261231 h 2746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600" h="274638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5"/>
                </a:lnTo>
                <a:cubicBezTo>
                  <a:pt x="0" y="254144"/>
                  <a:pt x="20493" y="274637"/>
                  <a:pt x="45772" y="274638"/>
                </a:cubicBezTo>
                <a:lnTo>
                  <a:pt x="944827" y="274638"/>
                </a:lnTo>
                <a:cubicBezTo>
                  <a:pt x="970106" y="274637"/>
                  <a:pt x="990600" y="254144"/>
                  <a:pt x="990600" y="228865"/>
                </a:cubicBezTo>
                <a:lnTo>
                  <a:pt x="990600" y="45773"/>
                </a:lnTo>
                <a:cubicBezTo>
                  <a:pt x="990600" y="20493"/>
                  <a:pt x="970106" y="0"/>
                  <a:pt x="944827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defTabSz="911225" eaLnBrk="1" hangingPunct="1">
              <a:defRPr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TEACHING AND LEARNING LIBRARIAN </a:t>
            </a:r>
            <a:endParaRPr lang="en-US" altLang="en-US" sz="60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ctr" defTabSz="911225" eaLnBrk="1" hangingPunct="1">
              <a:defRPr/>
            </a:pPr>
            <a:r>
              <a:rPr lang="en-US" sz="600">
                <a:solidFill>
                  <a:srgbClr val="000000"/>
                </a:solidFill>
                <a:latin typeface="Franklin Gothic Medium" pitchFamily="-106" charset="0"/>
                <a:ea typeface="ＭＳ Ｐゴシック" pitchFamily="-106" charset="-128"/>
                <a:cs typeface="Arial" charset="0"/>
              </a:rPr>
              <a:t>SOCIAL SCIENCES &amp; HUMANITIES</a:t>
            </a:r>
          </a:p>
          <a:p>
            <a:pPr algn="ctr" defTabSz="911225" eaLnBrk="1" hangingPunct="1">
              <a:defRPr/>
            </a:pPr>
            <a:r>
              <a:rPr lang="en-US" sz="450">
                <a:solidFill>
                  <a:srgbClr val="000000"/>
                </a:solidFill>
                <a:latin typeface="Franklin Gothic Medium" pitchFamily="-106" charset="0"/>
                <a:ea typeface="ＭＳ Ｐゴシック" pitchFamily="-106" charset="-128"/>
                <a:cs typeface="Arial" charset="0"/>
              </a:rPr>
              <a:t>A. Flak, N. Doro (LOA)</a:t>
            </a:r>
          </a:p>
          <a:p>
            <a:pPr algn="ctr" defTabSz="911225" eaLnBrk="1" hangingPunct="1">
              <a:defRPr/>
            </a:pPr>
            <a:r>
              <a:rPr lang="en-US" sz="450">
                <a:solidFill>
                  <a:srgbClr val="000000"/>
                </a:solidFill>
                <a:latin typeface="Franklin Gothic Medium" pitchFamily="-106" charset="0"/>
                <a:ea typeface="ＭＳ Ｐゴシック" pitchFamily="-106" charset="-128"/>
                <a:cs typeface="Arial" charset="0"/>
              </a:rPr>
              <a:t>S. Cairns, E. Stienstra </a:t>
            </a:r>
          </a:p>
          <a:p>
            <a:pPr algn="ctr" defTabSz="911225" eaLnBrk="1" hangingPunct="1">
              <a:defRPr/>
            </a:pPr>
            <a:r>
              <a:rPr lang="en-US" sz="450">
                <a:solidFill>
                  <a:srgbClr val="000000"/>
                </a:solidFill>
                <a:latin typeface="Franklin Gothic Medium" pitchFamily="-106" charset="0"/>
                <a:ea typeface="ＭＳ Ｐゴシック" pitchFamily="-106" charset="-128"/>
                <a:cs typeface="Arial" charset="0"/>
              </a:rPr>
              <a:t>(Career Growth)</a:t>
            </a:r>
          </a:p>
        </p:txBody>
      </p:sp>
      <p:cxnSp>
        <p:nvCxnSpPr>
          <p:cNvPr id="4178" name="Straight Connector 85"/>
          <p:cNvCxnSpPr>
            <a:cxnSpLocks noChangeShapeType="1"/>
          </p:cNvCxnSpPr>
          <p:nvPr/>
        </p:nvCxnSpPr>
        <p:spPr bwMode="auto">
          <a:xfrm>
            <a:off x="1216570" y="2557518"/>
            <a:ext cx="241085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85"/>
          <p:cNvCxnSpPr>
            <a:cxnSpLocks noChangeShapeType="1"/>
            <a:stCxn id="4113" idx="1"/>
          </p:cNvCxnSpPr>
          <p:nvPr/>
        </p:nvCxnSpPr>
        <p:spPr bwMode="auto">
          <a:xfrm>
            <a:off x="7115231" y="1092243"/>
            <a:ext cx="4299194" cy="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  <a:stCxn id="2062" idx="2"/>
            <a:endCxn id="2062" idx="2"/>
          </p:cNvCxnSpPr>
          <p:nvPr/>
        </p:nvCxnSpPr>
        <p:spPr>
          <a:xfrm>
            <a:off x="2353383" y="38843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_s1178"/>
          <p:cNvSpPr>
            <a:spLocks noChangeArrowheads="1"/>
          </p:cNvSpPr>
          <p:nvPr/>
        </p:nvSpPr>
        <p:spPr bwMode="auto">
          <a:xfrm>
            <a:off x="6127059" y="1949091"/>
            <a:ext cx="1701866" cy="461647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 dirty="0">
                <a:latin typeface="Franklin Gothic Medium" panose="020B0603020102020204" pitchFamily="34" charset="0"/>
                <a:cs typeface="Arial" panose="020B0604020202020204" pitchFamily="34" charset="0"/>
              </a:rPr>
              <a:t>LIBRARY COMPUTING AND CAMPUS  CLASSROOM TECHNOLOGIES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 dirty="0">
                <a:latin typeface="Franklin Gothic Medium" panose="020B0603020102020204" pitchFamily="34" charset="0"/>
                <a:cs typeface="Arial" panose="020B0604020202020204" pitchFamily="34" charset="0"/>
              </a:rPr>
              <a:t>A. Pottier (Director, Technology Support &amp; Operations, Interim)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 dirty="0">
                <a:latin typeface="Franklin Gothic Medium" panose="020B0603020102020204" pitchFamily="34" charset="0"/>
                <a:cs typeface="Arial" panose="020B0604020202020204" pitchFamily="34" charset="0"/>
              </a:rPr>
              <a:t>(C. McAllister, Assoc. Director LOA)</a:t>
            </a:r>
          </a:p>
        </p:txBody>
      </p:sp>
      <p:sp>
        <p:nvSpPr>
          <p:cNvPr id="114" name="_s1178"/>
          <p:cNvSpPr>
            <a:spLocks noChangeArrowheads="1"/>
          </p:cNvSpPr>
          <p:nvPr/>
        </p:nvSpPr>
        <p:spPr bwMode="auto">
          <a:xfrm>
            <a:off x="1785557" y="1903414"/>
            <a:ext cx="1401172" cy="457060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ASSOCIATE UNIVERSITY LIBRARIAN, USER SERVICES AND COMMUNITY ENGAGEMENT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L. Serviss</a:t>
            </a:r>
          </a:p>
        </p:txBody>
      </p:sp>
      <p:sp>
        <p:nvSpPr>
          <p:cNvPr id="115" name="_s1178"/>
          <p:cNvSpPr>
            <a:spLocks noChangeArrowheads="1"/>
          </p:cNvSpPr>
          <p:nvPr/>
        </p:nvSpPr>
        <p:spPr bwMode="auto">
          <a:xfrm>
            <a:off x="349649" y="1890913"/>
            <a:ext cx="1288256" cy="469586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ASSOCIATE UNIVERSITY LIBRARIAN, DISTINCTIVE, LEGACY AND DIGITAL HERTIAGE COLLECTIONS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W. Wyckoff</a:t>
            </a:r>
          </a:p>
        </p:txBody>
      </p:sp>
      <p:sp>
        <p:nvSpPr>
          <p:cNvPr id="116" name="_s1178"/>
          <p:cNvSpPr>
            <a:spLocks noChangeArrowheads="1"/>
          </p:cNvSpPr>
          <p:nvPr/>
        </p:nvSpPr>
        <p:spPr bwMode="auto">
          <a:xfrm>
            <a:off x="8016623" y="1898777"/>
            <a:ext cx="1190052" cy="511961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 panose="020B0603020102020204" pitchFamily="34" charset="0"/>
              </a:rPr>
              <a:t>ASSOCIATE DIRECTOR, DIGITAL SCHOLARSHIP INFRASTRUCTURE AND SERVICES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</a:rPr>
              <a:t>J. Brodeur</a:t>
            </a:r>
            <a:endParaRPr lang="en-US" altLang="en-US" sz="600"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02"/>
          <p:cNvCxnSpPr>
            <a:cxnSpLocks noChangeShapeType="1"/>
          </p:cNvCxnSpPr>
          <p:nvPr/>
        </p:nvCxnSpPr>
        <p:spPr bwMode="auto">
          <a:xfrm>
            <a:off x="2425179" y="1784044"/>
            <a:ext cx="0" cy="12160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85"/>
          <p:cNvCxnSpPr>
            <a:cxnSpLocks noChangeShapeType="1"/>
          </p:cNvCxnSpPr>
          <p:nvPr/>
        </p:nvCxnSpPr>
        <p:spPr bwMode="auto">
          <a:xfrm>
            <a:off x="1221634" y="3907596"/>
            <a:ext cx="23602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Connector 85"/>
          <p:cNvCxnSpPr>
            <a:cxnSpLocks noChangeShapeType="1"/>
          </p:cNvCxnSpPr>
          <p:nvPr/>
        </p:nvCxnSpPr>
        <p:spPr bwMode="auto">
          <a:xfrm>
            <a:off x="3893183" y="1792796"/>
            <a:ext cx="0" cy="123286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Straight Connector 85"/>
          <p:cNvCxnSpPr>
            <a:cxnSpLocks noChangeShapeType="1"/>
          </p:cNvCxnSpPr>
          <p:nvPr/>
        </p:nvCxnSpPr>
        <p:spPr bwMode="auto">
          <a:xfrm>
            <a:off x="6216252" y="2622204"/>
            <a:ext cx="13716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Straight Connector 85"/>
          <p:cNvCxnSpPr>
            <a:cxnSpLocks noChangeShapeType="1"/>
          </p:cNvCxnSpPr>
          <p:nvPr/>
        </p:nvCxnSpPr>
        <p:spPr bwMode="auto">
          <a:xfrm>
            <a:off x="6213590" y="3010802"/>
            <a:ext cx="126446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_s1193"/>
          <p:cNvSpPr>
            <a:spLocks noChangeArrowheads="1"/>
          </p:cNvSpPr>
          <p:nvPr/>
        </p:nvSpPr>
        <p:spPr bwMode="auto">
          <a:xfrm>
            <a:off x="6342903" y="2509607"/>
            <a:ext cx="863426" cy="312969"/>
          </a:xfrm>
          <a:custGeom>
            <a:avLst/>
            <a:gdLst>
              <a:gd name="T0" fmla="*/ 268715 w 1295403"/>
              <a:gd name="T1" fmla="*/ 0 h 685800"/>
              <a:gd name="T2" fmla="*/ 537427 w 1295403"/>
              <a:gd name="T3" fmla="*/ 11535 h 685800"/>
              <a:gd name="T4" fmla="*/ 268715 w 1295403"/>
              <a:gd name="T5" fmla="*/ 23071 h 685800"/>
              <a:gd name="T6" fmla="*/ 0 w 1295403"/>
              <a:gd name="T7" fmla="*/ 11535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9 w 1295403"/>
              <a:gd name="T13" fmla="*/ 33479 h 685800"/>
              <a:gd name="T14" fmla="*/ 1261924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ADMINISTRATIVE ASSISTANT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solidFill>
                  <a:schemeClr val="tx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M. Elliot </a:t>
            </a:r>
            <a:endParaRPr lang="en-US" altLang="en-US" sz="450"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2" name="Straight Connector 85"/>
          <p:cNvCxnSpPr>
            <a:cxnSpLocks noChangeShapeType="1"/>
          </p:cNvCxnSpPr>
          <p:nvPr/>
        </p:nvCxnSpPr>
        <p:spPr bwMode="auto">
          <a:xfrm>
            <a:off x="6216252" y="3468265"/>
            <a:ext cx="13716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02"/>
          <p:cNvCxnSpPr>
            <a:cxnSpLocks noChangeShapeType="1"/>
          </p:cNvCxnSpPr>
          <p:nvPr/>
        </p:nvCxnSpPr>
        <p:spPr bwMode="auto">
          <a:xfrm>
            <a:off x="6872934" y="1784044"/>
            <a:ext cx="1587" cy="16459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02"/>
          <p:cNvCxnSpPr>
            <a:cxnSpLocks noChangeShapeType="1"/>
            <a:endCxn id="116" idx="0"/>
          </p:cNvCxnSpPr>
          <p:nvPr/>
        </p:nvCxnSpPr>
        <p:spPr bwMode="auto">
          <a:xfrm>
            <a:off x="8611629" y="1792796"/>
            <a:ext cx="4" cy="105981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" name="_s1178"/>
          <p:cNvSpPr>
            <a:spLocks noChangeArrowheads="1"/>
          </p:cNvSpPr>
          <p:nvPr/>
        </p:nvSpPr>
        <p:spPr bwMode="auto">
          <a:xfrm>
            <a:off x="10771188" y="1958976"/>
            <a:ext cx="1288256" cy="339725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OFFICE OF THE UNIVERSITY LIBRARIAN</a:t>
            </a:r>
          </a:p>
        </p:txBody>
      </p:sp>
      <p:cxnSp>
        <p:nvCxnSpPr>
          <p:cNvPr id="157" name="Straight Connector 102"/>
          <p:cNvCxnSpPr>
            <a:cxnSpLocks noChangeShapeType="1"/>
          </p:cNvCxnSpPr>
          <p:nvPr/>
        </p:nvCxnSpPr>
        <p:spPr bwMode="auto">
          <a:xfrm>
            <a:off x="11405654" y="1792796"/>
            <a:ext cx="1587" cy="16459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85"/>
          <p:cNvCxnSpPr>
            <a:cxnSpLocks noChangeShapeType="1"/>
          </p:cNvCxnSpPr>
          <p:nvPr/>
        </p:nvCxnSpPr>
        <p:spPr bwMode="auto">
          <a:xfrm>
            <a:off x="11472841" y="2545033"/>
            <a:ext cx="15523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85"/>
          <p:cNvCxnSpPr>
            <a:cxnSpLocks noChangeShapeType="1"/>
          </p:cNvCxnSpPr>
          <p:nvPr/>
        </p:nvCxnSpPr>
        <p:spPr bwMode="auto">
          <a:xfrm>
            <a:off x="11506564" y="3731218"/>
            <a:ext cx="11719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85"/>
          <p:cNvCxnSpPr>
            <a:cxnSpLocks noChangeShapeType="1"/>
            <a:stCxn id="4115" idx="1"/>
          </p:cNvCxnSpPr>
          <p:nvPr/>
        </p:nvCxnSpPr>
        <p:spPr bwMode="auto">
          <a:xfrm>
            <a:off x="11482121" y="3361816"/>
            <a:ext cx="150963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" name="_s1188"/>
          <p:cNvSpPr>
            <a:spLocks noChangeArrowheads="1"/>
          </p:cNvSpPr>
          <p:nvPr/>
        </p:nvSpPr>
        <p:spPr bwMode="auto">
          <a:xfrm>
            <a:off x="3126691" y="6315513"/>
            <a:ext cx="923566" cy="345549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r>
              <a:rPr lang="en-US" sz="60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MEDIA PRODUCTION SERVICES</a:t>
            </a:r>
          </a:p>
          <a:p>
            <a:pPr algn="ctr" defTabSz="911225"/>
            <a:r>
              <a:rPr lang="en-US" sz="50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(40%)</a:t>
            </a:r>
          </a:p>
        </p:txBody>
      </p:sp>
      <p:sp>
        <p:nvSpPr>
          <p:cNvPr id="167" name="_s1177"/>
          <p:cNvSpPr>
            <a:spLocks noChangeArrowheads="1"/>
          </p:cNvSpPr>
          <p:nvPr/>
        </p:nvSpPr>
        <p:spPr bwMode="auto">
          <a:xfrm>
            <a:off x="4684204" y="4457850"/>
            <a:ext cx="866046" cy="462250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TEACHING AND LEARNING LIBRARIAN  </a:t>
            </a:r>
            <a:endParaRPr lang="en-US"/>
          </a:p>
          <a:p>
            <a:pPr algn="ctr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Times New Roman"/>
              </a:rPr>
              <a:t>ENGINEERING</a:t>
            </a:r>
            <a:endParaRPr lang="en-US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Times New Roman"/>
              </a:rPr>
              <a:t>K. Harding (LOA)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/>
                <a:ea typeface="ＭＳ Ｐゴシック"/>
                <a:cs typeface="Times New Roman"/>
              </a:rPr>
              <a:t>C. McLeod (Contract)</a:t>
            </a:r>
          </a:p>
        </p:txBody>
      </p:sp>
      <p:cxnSp>
        <p:nvCxnSpPr>
          <p:cNvPr id="7" name="Straight Connector 85">
            <a:extLst>
              <a:ext uri="{FF2B5EF4-FFF2-40B4-BE49-F238E27FC236}">
                <a16:creationId xmlns:a16="http://schemas.microsoft.com/office/drawing/2014/main" id="{F23E5E30-E35F-403A-A52A-278B90076157}"/>
              </a:ext>
            </a:extLst>
          </p:cNvPr>
          <p:cNvCxnSpPr>
            <a:cxnSpLocks noChangeShapeType="1"/>
            <a:stCxn id="139" idx="1"/>
          </p:cNvCxnSpPr>
          <p:nvPr/>
        </p:nvCxnSpPr>
        <p:spPr bwMode="auto">
          <a:xfrm>
            <a:off x="1225817" y="5675518"/>
            <a:ext cx="242493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85">
            <a:extLst>
              <a:ext uri="{FF2B5EF4-FFF2-40B4-BE49-F238E27FC236}">
                <a16:creationId xmlns:a16="http://schemas.microsoft.com/office/drawing/2014/main" id="{9CD56C7A-CECF-49C5-9388-2C2AAA18C73D}"/>
              </a:ext>
            </a:extLst>
          </p:cNvPr>
          <p:cNvCxnSpPr>
            <a:cxnSpLocks noChangeShapeType="1"/>
            <a:stCxn id="4135" idx="1"/>
          </p:cNvCxnSpPr>
          <p:nvPr/>
        </p:nvCxnSpPr>
        <p:spPr bwMode="auto">
          <a:xfrm>
            <a:off x="1209207" y="6042670"/>
            <a:ext cx="24742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85">
            <a:extLst>
              <a:ext uri="{FF2B5EF4-FFF2-40B4-BE49-F238E27FC236}">
                <a16:creationId xmlns:a16="http://schemas.microsoft.com/office/drawing/2014/main" id="{64D78CC9-A166-4EA3-9646-B90E700033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24976" y="4920100"/>
            <a:ext cx="23905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85">
            <a:extLst>
              <a:ext uri="{FF2B5EF4-FFF2-40B4-BE49-F238E27FC236}">
                <a16:creationId xmlns:a16="http://schemas.microsoft.com/office/drawing/2014/main" id="{B4571CCB-BA34-48C9-A4D7-29E3C5C042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08852" y="4587450"/>
            <a:ext cx="25651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85">
            <a:extLst>
              <a:ext uri="{FF2B5EF4-FFF2-40B4-BE49-F238E27FC236}">
                <a16:creationId xmlns:a16="http://schemas.microsoft.com/office/drawing/2014/main" id="{4D0A7ADE-990E-44A4-B8B0-40385C26DC0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217115" y="4254422"/>
            <a:ext cx="240540" cy="185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85">
            <a:extLst>
              <a:ext uri="{FF2B5EF4-FFF2-40B4-BE49-F238E27FC236}">
                <a16:creationId xmlns:a16="http://schemas.microsoft.com/office/drawing/2014/main" id="{D25E45D9-DD7F-44F1-A320-E676E375F7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24976" y="3574776"/>
            <a:ext cx="22412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85">
            <a:extLst>
              <a:ext uri="{FF2B5EF4-FFF2-40B4-BE49-F238E27FC236}">
                <a16:creationId xmlns:a16="http://schemas.microsoft.com/office/drawing/2014/main" id="{C1871F5E-4915-4B98-A496-3F6C1A96DD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56638" y="6369801"/>
            <a:ext cx="22996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85">
            <a:extLst>
              <a:ext uri="{FF2B5EF4-FFF2-40B4-BE49-F238E27FC236}">
                <a16:creationId xmlns:a16="http://schemas.microsoft.com/office/drawing/2014/main" id="{73E2523F-684D-4250-937C-5A29DB21B6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8567" y="2658869"/>
            <a:ext cx="26783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Line 147">
            <a:extLst>
              <a:ext uri="{FF2B5EF4-FFF2-40B4-BE49-F238E27FC236}">
                <a16:creationId xmlns:a16="http://schemas.microsoft.com/office/drawing/2014/main" id="{EE0F6179-234D-4F27-B76A-360859CBB894}"/>
              </a:ext>
            </a:extLst>
          </p:cNvPr>
          <p:cNvSpPr>
            <a:spLocks/>
          </p:cNvSpPr>
          <p:nvPr/>
        </p:nvSpPr>
        <p:spPr bwMode="auto">
          <a:xfrm flipH="1" flipV="1">
            <a:off x="6401866" y="1538001"/>
            <a:ext cx="548640" cy="0"/>
          </a:xfrm>
          <a:custGeom>
            <a:avLst/>
            <a:gdLst>
              <a:gd name="T0" fmla="*/ 5395 w 457200"/>
              <a:gd name="T1" fmla="*/ 0 h 45719"/>
              <a:gd name="T2" fmla="*/ 10789 w 457200"/>
              <a:gd name="T3" fmla="*/ 0 h 45719"/>
              <a:gd name="T4" fmla="*/ 5395 w 457200"/>
              <a:gd name="T5" fmla="*/ 0 h 45719"/>
              <a:gd name="T6" fmla="*/ 0 w 457200"/>
              <a:gd name="T7" fmla="*/ 0 h 45719"/>
              <a:gd name="T8" fmla="*/ 0 w 457200"/>
              <a:gd name="T9" fmla="*/ 0 h 45719"/>
              <a:gd name="T10" fmla="*/ 10789 w 457200"/>
              <a:gd name="T11" fmla="*/ 0 h 457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7200"/>
              <a:gd name="T19" fmla="*/ 0 h 45719"/>
              <a:gd name="T20" fmla="*/ 457200 w 457200"/>
              <a:gd name="T21" fmla="*/ 0 h 457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7200" h="45719">
                <a:moveTo>
                  <a:pt x="0" y="0"/>
                </a:moveTo>
                <a:lnTo>
                  <a:pt x="457200" y="1"/>
                </a:lnTo>
              </a:path>
            </a:pathLst>
          </a:custGeom>
          <a:noFill/>
          <a:ln w="9528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39" tIns="41019" rIns="82039" bIns="41019"/>
          <a:lstStyle/>
          <a:p>
            <a:endParaRPr lang="en-US"/>
          </a:p>
        </p:txBody>
      </p:sp>
      <p:cxnSp>
        <p:nvCxnSpPr>
          <p:cNvPr id="44" name="Straight Connector 102">
            <a:extLst>
              <a:ext uri="{FF2B5EF4-FFF2-40B4-BE49-F238E27FC236}">
                <a16:creationId xmlns:a16="http://schemas.microsoft.com/office/drawing/2014/main" id="{65413E50-F910-4BA8-A527-DDB83B64A5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01866" y="1262836"/>
            <a:ext cx="1587" cy="521208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_s1188">
            <a:extLst>
              <a:ext uri="{FF2B5EF4-FFF2-40B4-BE49-F238E27FC236}">
                <a16:creationId xmlns:a16="http://schemas.microsoft.com/office/drawing/2014/main" id="{C02C612B-00EB-477D-ACDA-F80EDEFB3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0572" y="5746415"/>
            <a:ext cx="1152032" cy="348137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r>
              <a:rPr lang="en-US" sz="60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COMMUNICATIONS, MARKETING AND PUBLIC AFFAIRS (CMPA) </a:t>
            </a:r>
          </a:p>
        </p:txBody>
      </p:sp>
      <p:cxnSp>
        <p:nvCxnSpPr>
          <p:cNvPr id="47" name="Straight Connector 85">
            <a:extLst>
              <a:ext uri="{FF2B5EF4-FFF2-40B4-BE49-F238E27FC236}">
                <a16:creationId xmlns:a16="http://schemas.microsoft.com/office/drawing/2014/main" id="{788B79F6-F68E-4A3A-A6D3-8F4A8E407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644393" y="3731218"/>
            <a:ext cx="128016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3BA6D27-129A-4E41-818A-B2332888256B}"/>
              </a:ext>
            </a:extLst>
          </p:cNvPr>
          <p:cNvSpPr txBox="1"/>
          <p:nvPr/>
        </p:nvSpPr>
        <p:spPr>
          <a:xfrm>
            <a:off x="10992544" y="195561"/>
            <a:ext cx="1656184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>
                <a:latin typeface="Arial"/>
                <a:ea typeface="ＭＳ Ｐゴシック"/>
                <a:cs typeface="Arial"/>
              </a:rPr>
              <a:t>Revised December 2022</a:t>
            </a:r>
          </a:p>
        </p:txBody>
      </p:sp>
      <p:sp>
        <p:nvSpPr>
          <p:cNvPr id="38" name="_s1188">
            <a:extLst>
              <a:ext uri="{FF2B5EF4-FFF2-40B4-BE49-F238E27FC236}">
                <a16:creationId xmlns:a16="http://schemas.microsoft.com/office/drawing/2014/main" id="{AD1BA019-005C-404E-BB51-AC09FCE2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8097" y="5844579"/>
            <a:ext cx="440726" cy="233184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endParaRPr lang="en-US" sz="6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  <a:p>
            <a:pPr algn="ctr" defTabSz="911225"/>
            <a:r>
              <a:rPr lang="en-US" sz="600" dirty="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HUMAN RESOURCES</a:t>
            </a:r>
          </a:p>
          <a:p>
            <a:pPr algn="ctr" defTabSz="911225"/>
            <a:endParaRPr lang="en-US" sz="5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</p:txBody>
      </p:sp>
      <p:cxnSp>
        <p:nvCxnSpPr>
          <p:cNvPr id="39" name="Straight Connector 85">
            <a:extLst>
              <a:ext uri="{FF2B5EF4-FFF2-40B4-BE49-F238E27FC236}">
                <a16:creationId xmlns:a16="http://schemas.microsoft.com/office/drawing/2014/main" id="{3D1E8C81-B771-49AD-8DD2-2BE8C67AFDCE}"/>
              </a:ext>
            </a:extLst>
          </p:cNvPr>
          <p:cNvCxnSpPr>
            <a:cxnSpLocks noChangeShapeType="1"/>
            <a:endCxn id="4109" idx="3"/>
          </p:cNvCxnSpPr>
          <p:nvPr/>
        </p:nvCxnSpPr>
        <p:spPr bwMode="auto">
          <a:xfrm>
            <a:off x="10386163" y="4448991"/>
            <a:ext cx="26521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Line 115">
            <a:extLst>
              <a:ext uri="{FF2B5EF4-FFF2-40B4-BE49-F238E27FC236}">
                <a16:creationId xmlns:a16="http://schemas.microsoft.com/office/drawing/2014/main" id="{B45C3001-D622-43EB-B7F7-68F8CAFAD11E}"/>
              </a:ext>
            </a:extLst>
          </p:cNvPr>
          <p:cNvSpPr>
            <a:spLocks/>
          </p:cNvSpPr>
          <p:nvPr/>
        </p:nvSpPr>
        <p:spPr bwMode="auto">
          <a:xfrm>
            <a:off x="10369529" y="4459423"/>
            <a:ext cx="152336" cy="1290741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  <p:sp>
        <p:nvSpPr>
          <p:cNvPr id="53" name="Line 115">
            <a:extLst>
              <a:ext uri="{FF2B5EF4-FFF2-40B4-BE49-F238E27FC236}">
                <a16:creationId xmlns:a16="http://schemas.microsoft.com/office/drawing/2014/main" id="{B3AC1995-F3A9-4485-8027-5517F072F5B0}"/>
              </a:ext>
            </a:extLst>
          </p:cNvPr>
          <p:cNvSpPr>
            <a:spLocks/>
          </p:cNvSpPr>
          <p:nvPr/>
        </p:nvSpPr>
        <p:spPr bwMode="auto">
          <a:xfrm flipH="1">
            <a:off x="11708399" y="3731218"/>
            <a:ext cx="59327" cy="2112587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  <p:sp>
        <p:nvSpPr>
          <p:cNvPr id="139" name="_s1209">
            <a:extLst>
              <a:ext uri="{FF2B5EF4-FFF2-40B4-BE49-F238E27FC236}">
                <a16:creationId xmlns:a16="http://schemas.microsoft.com/office/drawing/2014/main" id="{2E1CAA0A-ECAF-4279-BF4E-524626E5F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88" y="5521802"/>
            <a:ext cx="869994" cy="307442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sz="600">
                <a:latin typeface="Franklin Gothic Medium"/>
                <a:ea typeface="ＭＳ Ｐゴシック"/>
                <a:cs typeface="Arial"/>
              </a:rPr>
              <a:t>CARTOGRAPHIC RESOURCES LIBRARIAN </a:t>
            </a:r>
            <a:endParaRPr lang="en-US" sz="600">
              <a:latin typeface="Arial"/>
              <a:ea typeface="ＭＳ Ｐゴシック"/>
              <a:cs typeface="Arial"/>
            </a:endParaRPr>
          </a:p>
          <a:p>
            <a:pPr algn="ctr" eaLnBrk="1" hangingPunct="1">
              <a:lnSpc>
                <a:spcPts val="450"/>
              </a:lnSpc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Saman Goudarzi</a:t>
            </a:r>
          </a:p>
        </p:txBody>
      </p:sp>
      <p:sp>
        <p:nvSpPr>
          <p:cNvPr id="58" name="_s1209">
            <a:extLst>
              <a:ext uri="{FF2B5EF4-FFF2-40B4-BE49-F238E27FC236}">
                <a16:creationId xmlns:a16="http://schemas.microsoft.com/office/drawing/2014/main" id="{4A210291-6F65-47CB-4974-4B8C8916F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752" y="6108256"/>
            <a:ext cx="869994" cy="337186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sz="600">
                <a:latin typeface="Franklin Gothic Medium"/>
                <a:ea typeface="ＭＳ Ｐゴシック"/>
                <a:cs typeface="Arial"/>
              </a:rPr>
              <a:t>ARCHIVES PROCESSING LIBRARIAN (CONTRACT)</a:t>
            </a:r>
          </a:p>
          <a:p>
            <a:pPr algn="ctr"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K. Pugh</a:t>
            </a:r>
            <a:endParaRPr lang="en-US" altLang="en-US" sz="45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_s1209">
            <a:extLst>
              <a:ext uri="{FF2B5EF4-FFF2-40B4-BE49-F238E27FC236}">
                <a16:creationId xmlns:a16="http://schemas.microsoft.com/office/drawing/2014/main" id="{C7256AA5-E8A0-8451-B2CE-2500B5F47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500" y="5186454"/>
            <a:ext cx="895097" cy="489618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sz="600" dirty="0">
                <a:latin typeface="Franklin Gothic Medium"/>
                <a:ea typeface="ＭＳ Ｐゴシック"/>
                <a:cs typeface="Arial"/>
              </a:rPr>
              <a:t>DISTINCTIVE COLLECTIONS CATALOUGING LIBRARIAN (CONTRACT)</a:t>
            </a:r>
          </a:p>
          <a:p>
            <a:pPr algn="ctr">
              <a:defRPr/>
            </a:pPr>
            <a:r>
              <a:rPr lang="en-US" altLang="en-US" sz="400" dirty="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R. E. St. Onge</a:t>
            </a:r>
            <a:endParaRPr lang="en-US" altLang="en-US" sz="400" dirty="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8" name="Line 115">
            <a:extLst>
              <a:ext uri="{FF2B5EF4-FFF2-40B4-BE49-F238E27FC236}">
                <a16:creationId xmlns:a16="http://schemas.microsoft.com/office/drawing/2014/main" id="{450177AA-5828-4F5F-9AC3-A2514B39250C}"/>
              </a:ext>
            </a:extLst>
          </p:cNvPr>
          <p:cNvSpPr>
            <a:spLocks/>
          </p:cNvSpPr>
          <p:nvPr/>
        </p:nvSpPr>
        <p:spPr bwMode="auto">
          <a:xfrm>
            <a:off x="3578855" y="6090729"/>
            <a:ext cx="101133" cy="262085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  <p:sp>
        <p:nvSpPr>
          <p:cNvPr id="4127" name="_s1178">
            <a:extLst>
              <a:ext uri="{FF2B5EF4-FFF2-40B4-BE49-F238E27FC236}">
                <a16:creationId xmlns:a16="http://schemas.microsoft.com/office/drawing/2014/main" id="{FFBEA560-6FC8-E95B-9E31-76C600F8A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055" y="1916082"/>
            <a:ext cx="1386616" cy="457060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ASSOCIATE UNIVERSITY LIBRARIAN, CONTENT, ACCESS AND OPEN LICENSING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C. Hoeve</a:t>
            </a:r>
          </a:p>
        </p:txBody>
      </p:sp>
      <p:sp>
        <p:nvSpPr>
          <p:cNvPr id="4134" name="_s1178">
            <a:extLst>
              <a:ext uri="{FF2B5EF4-FFF2-40B4-BE49-F238E27FC236}">
                <a16:creationId xmlns:a16="http://schemas.microsoft.com/office/drawing/2014/main" id="{DB9DEA77-64E0-E5DF-A137-E2F3F1EB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111" y="1915710"/>
            <a:ext cx="1288256" cy="457060"/>
          </a:xfrm>
          <a:custGeom>
            <a:avLst/>
            <a:gdLst>
              <a:gd name="T0" fmla="*/ 658003 w 1316041"/>
              <a:gd name="T1" fmla="*/ 0 h 339727"/>
              <a:gd name="T2" fmla="*/ 1315996 w 1316041"/>
              <a:gd name="T3" fmla="*/ 169850 h 339727"/>
              <a:gd name="T4" fmla="*/ 658003 w 1316041"/>
              <a:gd name="T5" fmla="*/ 339699 h 339727"/>
              <a:gd name="T6" fmla="*/ 0 w 1316041"/>
              <a:gd name="T7" fmla="*/ 169850 h 339727"/>
              <a:gd name="T8" fmla="*/ 0 60000 65536"/>
              <a:gd name="T9" fmla="*/ 0 60000 65536"/>
              <a:gd name="T10" fmla="*/ 0 60000 65536"/>
              <a:gd name="T11" fmla="*/ 0 60000 65536"/>
              <a:gd name="T12" fmla="*/ 16584 w 1316041"/>
              <a:gd name="T13" fmla="*/ 16584 h 339727"/>
              <a:gd name="T14" fmla="*/ 1299457 w 1316041"/>
              <a:gd name="T15" fmla="*/ 323143 h 3397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6041" h="339727">
                <a:moveTo>
                  <a:pt x="56621" y="0"/>
                </a:moveTo>
                <a:lnTo>
                  <a:pt x="56620" y="0"/>
                </a:lnTo>
                <a:cubicBezTo>
                  <a:pt x="25350" y="0"/>
                  <a:pt x="0" y="25350"/>
                  <a:pt x="0" y="56620"/>
                </a:cubicBezTo>
                <a:lnTo>
                  <a:pt x="0" y="283106"/>
                </a:lnTo>
                <a:cubicBezTo>
                  <a:pt x="0" y="314376"/>
                  <a:pt x="25350" y="339726"/>
                  <a:pt x="56620" y="339727"/>
                </a:cubicBezTo>
                <a:lnTo>
                  <a:pt x="1259420" y="339727"/>
                </a:lnTo>
                <a:cubicBezTo>
                  <a:pt x="1290690" y="339726"/>
                  <a:pt x="1316041" y="314376"/>
                  <a:pt x="1316041" y="283106"/>
                </a:cubicBezTo>
                <a:lnTo>
                  <a:pt x="1316041" y="56621"/>
                </a:lnTo>
                <a:cubicBezTo>
                  <a:pt x="1316041" y="25350"/>
                  <a:pt x="1290690" y="0"/>
                  <a:pt x="1259420" y="0"/>
                </a:cubicBezTo>
                <a:lnTo>
                  <a:pt x="56621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ASSOCIATE UNIVERSITY LIBRARIAN, TEACHING AND LEARNING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H. Kula </a:t>
            </a:r>
          </a:p>
        </p:txBody>
      </p:sp>
      <p:sp>
        <p:nvSpPr>
          <p:cNvPr id="4135" name="_s1209">
            <a:extLst>
              <a:ext uri="{FF2B5EF4-FFF2-40B4-BE49-F238E27FC236}">
                <a16:creationId xmlns:a16="http://schemas.microsoft.com/office/drawing/2014/main" id="{0C542011-6C1B-FB2A-9ED1-D2F5D6F2E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78" y="5874083"/>
            <a:ext cx="869994" cy="337186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sz="600">
                <a:latin typeface="Franklin Gothic Medium"/>
                <a:ea typeface="ＭＳ Ｐゴシック"/>
                <a:cs typeface="Arial"/>
              </a:rPr>
              <a:t>LIBRARY SERVICES PLATFORM LIBRARIAN </a:t>
            </a:r>
          </a:p>
          <a:p>
            <a:pPr algn="ctr">
              <a:defRPr/>
            </a:pPr>
            <a:r>
              <a:rPr lang="en-US" altLang="en-US" sz="45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M. Fesnak</a:t>
            </a:r>
            <a:endParaRPr lang="en-US" altLang="en-US" sz="45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sp>
        <p:nvSpPr>
          <p:cNvPr id="4141" name="_s1208">
            <a:extLst>
              <a:ext uri="{FF2B5EF4-FFF2-40B4-BE49-F238E27FC236}">
                <a16:creationId xmlns:a16="http://schemas.microsoft.com/office/drawing/2014/main" id="{0871CE07-42DB-2E9B-BA5A-C7461A07B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511" y="4201490"/>
            <a:ext cx="1031077" cy="343416"/>
          </a:xfrm>
          <a:custGeom>
            <a:avLst/>
            <a:gdLst>
              <a:gd name="T0" fmla="*/ 319680 w 892170"/>
              <a:gd name="T1" fmla="*/ 0 h 274640"/>
              <a:gd name="T2" fmla="*/ 639352 w 892170"/>
              <a:gd name="T3" fmla="*/ 560158 h 274640"/>
              <a:gd name="T4" fmla="*/ 319680 w 892170"/>
              <a:gd name="T5" fmla="*/ 1120319 h 274640"/>
              <a:gd name="T6" fmla="*/ 0 w 892170"/>
              <a:gd name="T7" fmla="*/ 560158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892170"/>
              <a:gd name="T13" fmla="*/ 13407 h 274640"/>
              <a:gd name="T14" fmla="*/ 878763 w 892170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170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846397" y="274640"/>
                </a:lnTo>
                <a:cubicBezTo>
                  <a:pt x="871676" y="274639"/>
                  <a:pt x="892170" y="254146"/>
                  <a:pt x="892170" y="228867"/>
                </a:cubicBezTo>
                <a:lnTo>
                  <a:pt x="892170" y="45773"/>
                </a:lnTo>
                <a:cubicBezTo>
                  <a:pt x="892170" y="20493"/>
                  <a:pt x="871676" y="0"/>
                  <a:pt x="846397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CONTENT STRATEGY LIBRARIAN 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(Vacant)</a:t>
            </a:r>
            <a:endParaRPr lang="en-US" altLang="en-US" sz="45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43" name="_s1177">
            <a:extLst>
              <a:ext uri="{FF2B5EF4-FFF2-40B4-BE49-F238E27FC236}">
                <a16:creationId xmlns:a16="http://schemas.microsoft.com/office/drawing/2014/main" id="{2006D7DB-3A59-018E-9BFF-0C4C74AB2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966" y="6186956"/>
            <a:ext cx="847991" cy="365690"/>
          </a:xfrm>
          <a:custGeom>
            <a:avLst/>
            <a:gdLst>
              <a:gd name="T0" fmla="*/ 495326 w 990596"/>
              <a:gd name="T1" fmla="*/ 0 h 304796"/>
              <a:gd name="T2" fmla="*/ 990652 w 990596"/>
              <a:gd name="T3" fmla="*/ 152426 h 304796"/>
              <a:gd name="T4" fmla="*/ 495326 w 990596"/>
              <a:gd name="T5" fmla="*/ 304852 h 304796"/>
              <a:gd name="T6" fmla="*/ 0 w 990596"/>
              <a:gd name="T7" fmla="*/ 152426 h 304796"/>
              <a:gd name="T8" fmla="*/ 0 60000 65536"/>
              <a:gd name="T9" fmla="*/ 0 60000 65536"/>
              <a:gd name="T10" fmla="*/ 0 60000 65536"/>
              <a:gd name="T11" fmla="*/ 0 60000 65536"/>
              <a:gd name="T12" fmla="*/ 14879 w 990596"/>
              <a:gd name="T13" fmla="*/ 14879 h 304796"/>
              <a:gd name="T14" fmla="*/ 975717 w 990596"/>
              <a:gd name="T15" fmla="*/ 289917 h 3047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304796">
                <a:moveTo>
                  <a:pt x="50799" y="0"/>
                </a:moveTo>
                <a:lnTo>
                  <a:pt x="50798" y="0"/>
                </a:lnTo>
                <a:cubicBezTo>
                  <a:pt x="22743" y="0"/>
                  <a:pt x="0" y="22743"/>
                  <a:pt x="0" y="50798"/>
                </a:cubicBezTo>
                <a:lnTo>
                  <a:pt x="0" y="253997"/>
                </a:lnTo>
                <a:cubicBezTo>
                  <a:pt x="0" y="282052"/>
                  <a:pt x="22743" y="304795"/>
                  <a:pt x="50798" y="304796"/>
                </a:cubicBezTo>
                <a:lnTo>
                  <a:pt x="939797" y="304796"/>
                </a:lnTo>
                <a:cubicBezTo>
                  <a:pt x="967852" y="304795"/>
                  <a:pt x="990596" y="282052"/>
                  <a:pt x="990596" y="253997"/>
                </a:cubicBezTo>
                <a:lnTo>
                  <a:pt x="990596" y="50799"/>
                </a:lnTo>
                <a:cubicBezTo>
                  <a:pt x="990596" y="22743"/>
                  <a:pt x="967852" y="0"/>
                  <a:pt x="939797" y="0"/>
                </a:cubicBezTo>
                <a:lnTo>
                  <a:pt x="50799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Times New Roman" panose="02020603050405020304" pitchFamily="18" charset="0"/>
              </a:rPr>
              <a:t>DIGITAL PEDAGOGY LIBRARIAN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>
                <a:latin typeface="Franklin Gothic Medium" panose="020B0603020102020204" pitchFamily="34" charset="0"/>
                <a:cs typeface="Times New Roman" panose="02020603050405020304" pitchFamily="18" charset="0"/>
              </a:rPr>
              <a:t>(Vacant)</a:t>
            </a:r>
          </a:p>
        </p:txBody>
      </p:sp>
      <p:cxnSp>
        <p:nvCxnSpPr>
          <p:cNvPr id="4147" name="Straight Connector 85">
            <a:extLst>
              <a:ext uri="{FF2B5EF4-FFF2-40B4-BE49-F238E27FC236}">
                <a16:creationId xmlns:a16="http://schemas.microsoft.com/office/drawing/2014/main" id="{AF2E0DCA-5281-F320-B05B-DCD33DCA48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44135" y="1784044"/>
            <a:ext cx="0" cy="123286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85">
            <a:extLst>
              <a:ext uri="{FF2B5EF4-FFF2-40B4-BE49-F238E27FC236}">
                <a16:creationId xmlns:a16="http://schemas.microsoft.com/office/drawing/2014/main" id="{8AB157E3-0289-F99E-06EE-0AA2C36A26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73601" y="3292870"/>
            <a:ext cx="22027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85">
            <a:extLst>
              <a:ext uri="{FF2B5EF4-FFF2-40B4-BE49-F238E27FC236}">
                <a16:creationId xmlns:a16="http://schemas.microsoft.com/office/drawing/2014/main" id="{667579D3-7818-1AA0-03D8-194F3B7516F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556638" y="3852278"/>
            <a:ext cx="239101" cy="26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85">
            <a:extLst>
              <a:ext uri="{FF2B5EF4-FFF2-40B4-BE49-F238E27FC236}">
                <a16:creationId xmlns:a16="http://schemas.microsoft.com/office/drawing/2014/main" id="{87B6C398-A3C8-5520-01F0-8D12A9C016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60823" y="4246780"/>
            <a:ext cx="24557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Connector 85">
            <a:extLst>
              <a:ext uri="{FF2B5EF4-FFF2-40B4-BE49-F238E27FC236}">
                <a16:creationId xmlns:a16="http://schemas.microsoft.com/office/drawing/2014/main" id="{6D17D7D8-2C67-B667-D6EE-B93D7F6E5E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3783" y="4679539"/>
            <a:ext cx="26985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85">
            <a:extLst>
              <a:ext uri="{FF2B5EF4-FFF2-40B4-BE49-F238E27FC236}">
                <a16:creationId xmlns:a16="http://schemas.microsoft.com/office/drawing/2014/main" id="{FF02B736-5B15-ED9A-3E73-8521DDED15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2007" y="5091314"/>
            <a:ext cx="25923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Connector 85">
            <a:extLst>
              <a:ext uri="{FF2B5EF4-FFF2-40B4-BE49-F238E27FC236}">
                <a16:creationId xmlns:a16="http://schemas.microsoft.com/office/drawing/2014/main" id="{4E85248B-FFB5-C16C-A7A3-22F077FD1D9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68829" y="5475622"/>
            <a:ext cx="23240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85">
            <a:extLst>
              <a:ext uri="{FF2B5EF4-FFF2-40B4-BE49-F238E27FC236}">
                <a16:creationId xmlns:a16="http://schemas.microsoft.com/office/drawing/2014/main" id="{E80EAC4D-654D-3D27-E3AA-F1E8B940228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566727" y="5937456"/>
            <a:ext cx="244340" cy="1884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Connector 85">
            <a:extLst>
              <a:ext uri="{FF2B5EF4-FFF2-40B4-BE49-F238E27FC236}">
                <a16:creationId xmlns:a16="http://schemas.microsoft.com/office/drawing/2014/main" id="{942ED081-B42F-1D4C-B675-2F7AD25083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67504" y="5915904"/>
            <a:ext cx="111513" cy="377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Straight Connector 125">
            <a:extLst>
              <a:ext uri="{FF2B5EF4-FFF2-40B4-BE49-F238E27FC236}">
                <a16:creationId xmlns:a16="http://schemas.microsoft.com/office/drawing/2014/main" id="{CDE0967D-D5E1-17F2-BA22-653576B0F4C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59440" y="2360474"/>
            <a:ext cx="5975" cy="346877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86" name="Straight Connector 85">
            <a:extLst>
              <a:ext uri="{FF2B5EF4-FFF2-40B4-BE49-F238E27FC236}">
                <a16:creationId xmlns:a16="http://schemas.microsoft.com/office/drawing/2014/main" id="{D77C3983-8FDF-EEC8-AE1C-253F5E3A39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2646" y="6090729"/>
            <a:ext cx="0" cy="2098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5" name="Straight Connector 85">
            <a:extLst>
              <a:ext uri="{FF2B5EF4-FFF2-40B4-BE49-F238E27FC236}">
                <a16:creationId xmlns:a16="http://schemas.microsoft.com/office/drawing/2014/main" id="{2D5BFAB8-F02B-D1FF-E625-C26272A1BEDF}"/>
              </a:ext>
            </a:extLst>
          </p:cNvPr>
          <p:cNvCxnSpPr>
            <a:cxnSpLocks noChangeShapeType="1"/>
            <a:stCxn id="4109" idx="1"/>
          </p:cNvCxnSpPr>
          <p:nvPr/>
        </p:nvCxnSpPr>
        <p:spPr bwMode="auto">
          <a:xfrm>
            <a:off x="11523706" y="4448991"/>
            <a:ext cx="11971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Straight Connector 85">
            <a:extLst>
              <a:ext uri="{FF2B5EF4-FFF2-40B4-BE49-F238E27FC236}">
                <a16:creationId xmlns:a16="http://schemas.microsoft.com/office/drawing/2014/main" id="{8EFA7975-DC09-DCCE-74F2-CDD67D861C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571563" y="5263377"/>
            <a:ext cx="8136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5" name="Line 115">
            <a:extLst>
              <a:ext uri="{FF2B5EF4-FFF2-40B4-BE49-F238E27FC236}">
                <a16:creationId xmlns:a16="http://schemas.microsoft.com/office/drawing/2014/main" id="{4B79F29D-75D6-3984-CF3A-82F975100D04}"/>
              </a:ext>
            </a:extLst>
          </p:cNvPr>
          <p:cNvSpPr>
            <a:spLocks/>
          </p:cNvSpPr>
          <p:nvPr/>
        </p:nvSpPr>
        <p:spPr bwMode="auto">
          <a:xfrm flipH="1">
            <a:off x="11303786" y="1107343"/>
            <a:ext cx="110639" cy="679244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A3A5CE0-1228-43AA-DCB0-171CE60A69D0}"/>
              </a:ext>
            </a:extLst>
          </p:cNvPr>
          <p:cNvSpPr/>
          <p:nvPr/>
        </p:nvSpPr>
        <p:spPr>
          <a:xfrm>
            <a:off x="7334705" y="2671121"/>
            <a:ext cx="1063396" cy="395673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MCMASTER EXPERTS​</a:t>
            </a:r>
          </a:p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TECHNOLOGY ANALYST 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S. Kirby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21F685E-AB08-E740-0DA2-6357B9A2404D}"/>
              </a:ext>
            </a:extLst>
          </p:cNvPr>
          <p:cNvSpPr/>
          <p:nvPr/>
        </p:nvSpPr>
        <p:spPr>
          <a:xfrm>
            <a:off x="7333558" y="3114216"/>
            <a:ext cx="1074614" cy="337768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SOFTWARE DEVELOPMENT</a:t>
            </a:r>
          </a:p>
          <a:p>
            <a:pPr algn="ctr" defTabSz="911225" eaLnBrk="1" hangingPunct="1"/>
            <a:r>
              <a:rPr lang="en-US" altLang="en-US" sz="450" dirty="0">
                <a:solidFill>
                  <a:srgbClr val="00000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TEAM LEAD</a:t>
            </a:r>
            <a:endParaRPr lang="en-US" altLang="en-US" sz="450" dirty="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D. </a:t>
            </a:r>
            <a:r>
              <a:rPr lang="en-US" altLang="en-US" sz="450" dirty="0" err="1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Beardwood</a:t>
            </a:r>
            <a:endParaRPr lang="en-US" altLang="en-US" sz="45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48FC1AB-59CA-D411-61C1-99900A0DFD68}"/>
              </a:ext>
            </a:extLst>
          </p:cNvPr>
          <p:cNvSpPr/>
          <p:nvPr/>
        </p:nvSpPr>
        <p:spPr>
          <a:xfrm>
            <a:off x="7312940" y="3853316"/>
            <a:ext cx="1128455" cy="223037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DIGITAL EXPERIENCE LIBRARIAN 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D. Kemper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E967DE8-0512-02B3-4357-78AAD6342ABE}"/>
              </a:ext>
            </a:extLst>
          </p:cNvPr>
          <p:cNvSpPr/>
          <p:nvPr/>
        </p:nvSpPr>
        <p:spPr>
          <a:xfrm>
            <a:off x="7297335" y="4651935"/>
            <a:ext cx="1159664" cy="358199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DIGITAL RESEARCH COMMONS PILOT​</a:t>
            </a:r>
          </a:p>
          <a:p>
            <a:pPr algn="ctr" defTabSz="911225" eaLnBrk="1" hangingPunct="1"/>
            <a:r>
              <a:rPr lang="en-US" altLang="en-US" sz="450" dirty="0">
                <a:solidFill>
                  <a:srgbClr val="00000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OPERATIONS MANAGER</a:t>
            </a:r>
            <a:endParaRPr lang="en-US" altLang="en-US" sz="450" dirty="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 Di Nello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4C6BC15-8979-15CB-8D25-198B5A8D7DE7}"/>
              </a:ext>
            </a:extLst>
          </p:cNvPr>
          <p:cNvSpPr/>
          <p:nvPr/>
        </p:nvSpPr>
        <p:spPr>
          <a:xfrm>
            <a:off x="7555471" y="5721912"/>
            <a:ext cx="900102" cy="32795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DATA MANAGEMENT​</a:t>
            </a:r>
          </a:p>
          <a:p>
            <a:pPr algn="ctr" defTabSz="911225" eaLnBrk="1" hangingPunct="1"/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SPECIALIST​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I. Pratt, D. Evering</a:t>
            </a:r>
          </a:p>
        </p:txBody>
      </p:sp>
      <p:sp>
        <p:nvSpPr>
          <p:cNvPr id="4101" name="Rectangle: Rounded Corners 4100">
            <a:extLst>
              <a:ext uri="{FF2B5EF4-FFF2-40B4-BE49-F238E27FC236}">
                <a16:creationId xmlns:a16="http://schemas.microsoft.com/office/drawing/2014/main" id="{A5ACC444-D8EE-0D02-0867-3EB24EEB8E44}"/>
              </a:ext>
            </a:extLst>
          </p:cNvPr>
          <p:cNvSpPr/>
          <p:nvPr/>
        </p:nvSpPr>
        <p:spPr>
          <a:xfrm>
            <a:off x="7408111" y="6317551"/>
            <a:ext cx="1158146" cy="32795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endParaRPr lang="en-US" altLang="en-US" sz="60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RHPCS / OVPR</a:t>
            </a:r>
          </a:p>
        </p:txBody>
      </p:sp>
      <p:sp>
        <p:nvSpPr>
          <p:cNvPr id="4110" name="Rectangle: Rounded Corners 4109">
            <a:extLst>
              <a:ext uri="{FF2B5EF4-FFF2-40B4-BE49-F238E27FC236}">
                <a16:creationId xmlns:a16="http://schemas.microsoft.com/office/drawing/2014/main" id="{C71689D7-0AF3-A418-C3B5-1D681D694AA5}"/>
              </a:ext>
            </a:extLst>
          </p:cNvPr>
          <p:cNvSpPr/>
          <p:nvPr/>
        </p:nvSpPr>
        <p:spPr>
          <a:xfrm>
            <a:off x="8660930" y="2862878"/>
            <a:ext cx="782311" cy="32795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ADMINISTRATIVE  DIRECTOR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J. Brodeur</a:t>
            </a:r>
          </a:p>
        </p:txBody>
      </p:sp>
      <p:sp>
        <p:nvSpPr>
          <p:cNvPr id="4119" name="Rectangle: Rounded Corners 4118">
            <a:extLst>
              <a:ext uri="{FF2B5EF4-FFF2-40B4-BE49-F238E27FC236}">
                <a16:creationId xmlns:a16="http://schemas.microsoft.com/office/drawing/2014/main" id="{9FF60B60-BBD1-CC50-D895-F4CF05082A59}"/>
              </a:ext>
            </a:extLst>
          </p:cNvPr>
          <p:cNvSpPr/>
          <p:nvPr/>
        </p:nvSpPr>
        <p:spPr>
          <a:xfrm>
            <a:off x="9098064" y="2466344"/>
            <a:ext cx="826572" cy="32795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endParaRPr lang="en-US" altLang="en-US" sz="40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SHERMAN CENTRE FOR DIGITAL SCHOLARSHIP</a:t>
            </a:r>
          </a:p>
        </p:txBody>
      </p:sp>
      <p:cxnSp>
        <p:nvCxnSpPr>
          <p:cNvPr id="4125" name="Connector: Elbow 4124">
            <a:extLst>
              <a:ext uri="{FF2B5EF4-FFF2-40B4-BE49-F238E27FC236}">
                <a16:creationId xmlns:a16="http://schemas.microsoft.com/office/drawing/2014/main" id="{A9CAFCED-62DD-7DBB-2FD1-F5214C1B1DE8}"/>
              </a:ext>
            </a:extLst>
          </p:cNvPr>
          <p:cNvCxnSpPr>
            <a:cxnSpLocks/>
            <a:stCxn id="116" idx="1"/>
            <a:endCxn id="4119" idx="0"/>
          </p:cNvCxnSpPr>
          <p:nvPr/>
        </p:nvCxnSpPr>
        <p:spPr>
          <a:xfrm>
            <a:off x="9206634" y="2154737"/>
            <a:ext cx="304716" cy="311607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8" name="Connector: Elbow 4127">
            <a:extLst>
              <a:ext uri="{FF2B5EF4-FFF2-40B4-BE49-F238E27FC236}">
                <a16:creationId xmlns:a16="http://schemas.microsoft.com/office/drawing/2014/main" id="{C41B2A31-EEC5-5675-1236-4BE187965224}"/>
              </a:ext>
            </a:extLst>
          </p:cNvPr>
          <p:cNvCxnSpPr>
            <a:cxnSpLocks/>
            <a:stCxn id="4119" idx="1"/>
            <a:endCxn id="4110" idx="0"/>
          </p:cNvCxnSpPr>
          <p:nvPr/>
        </p:nvCxnSpPr>
        <p:spPr>
          <a:xfrm rot="10800000" flipV="1">
            <a:off x="9052086" y="2630320"/>
            <a:ext cx="45978" cy="23255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0" name="Connector: Elbow 4149">
            <a:extLst>
              <a:ext uri="{FF2B5EF4-FFF2-40B4-BE49-F238E27FC236}">
                <a16:creationId xmlns:a16="http://schemas.microsoft.com/office/drawing/2014/main" id="{962D14F0-1DDF-880C-598E-A20E4F717C72}"/>
              </a:ext>
            </a:extLst>
          </p:cNvPr>
          <p:cNvCxnSpPr>
            <a:cxnSpLocks/>
            <a:stCxn id="4119" idx="3"/>
            <a:endCxn id="4157" idx="0"/>
          </p:cNvCxnSpPr>
          <p:nvPr/>
        </p:nvCxnSpPr>
        <p:spPr>
          <a:xfrm>
            <a:off x="9924636" y="2630321"/>
            <a:ext cx="48722" cy="22610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7" name="Rectangle: Rounded Corners 4156">
            <a:extLst>
              <a:ext uri="{FF2B5EF4-FFF2-40B4-BE49-F238E27FC236}">
                <a16:creationId xmlns:a16="http://schemas.microsoft.com/office/drawing/2014/main" id="{8A7CCA6D-CC70-FCDC-FF14-DD9F499B3C53}"/>
              </a:ext>
            </a:extLst>
          </p:cNvPr>
          <p:cNvSpPr/>
          <p:nvPr/>
        </p:nvSpPr>
        <p:spPr>
          <a:xfrm>
            <a:off x="9582202" y="2856425"/>
            <a:ext cx="782312" cy="32795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endParaRPr lang="en-US" altLang="en-US" sz="60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ACADEMIC DIRECTOR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 Zeffiro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D3F5AF0-002A-505F-B724-8CA9E71ABB9A}"/>
              </a:ext>
            </a:extLst>
          </p:cNvPr>
          <p:cNvSpPr/>
          <p:nvPr/>
        </p:nvSpPr>
        <p:spPr>
          <a:xfrm>
            <a:off x="9535757" y="3338943"/>
            <a:ext cx="873026" cy="210613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POSTDOCTORAL FELLOW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(Vacant)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AFCA6327-1442-8B59-2FA1-CAE8C1528B8F}"/>
              </a:ext>
            </a:extLst>
          </p:cNvPr>
          <p:cNvCxnSpPr>
            <a:cxnSpLocks/>
            <a:stCxn id="4157" idx="2"/>
            <a:endCxn id="65" idx="0"/>
          </p:cNvCxnSpPr>
          <p:nvPr/>
        </p:nvCxnSpPr>
        <p:spPr>
          <a:xfrm rot="5400000">
            <a:off x="9895532" y="3261117"/>
            <a:ext cx="154564" cy="10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C817DD82-51B8-7EE4-63F7-69288F66B61C}"/>
              </a:ext>
            </a:extLst>
          </p:cNvPr>
          <p:cNvSpPr/>
          <p:nvPr/>
        </p:nvSpPr>
        <p:spPr>
          <a:xfrm>
            <a:off x="9283788" y="3640193"/>
            <a:ext cx="885073" cy="274320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DIGITAL SCHOLARSHIP LIBRARIAN 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J. Fink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62D25094-9579-9717-F36A-6C314CDEE9B7}"/>
              </a:ext>
            </a:extLst>
          </p:cNvPr>
          <p:cNvSpPr/>
          <p:nvPr/>
        </p:nvSpPr>
        <p:spPr>
          <a:xfrm>
            <a:off x="9287667" y="3956063"/>
            <a:ext cx="885073" cy="37882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DIGITAL SCHOLARSHIP COORIDNATOR (CONTRACT)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V. Litt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06D6360-BBD8-A67D-AF25-0291A3EA1BBC}"/>
              </a:ext>
            </a:extLst>
          </p:cNvPr>
          <p:cNvSpPr/>
          <p:nvPr/>
        </p:nvSpPr>
        <p:spPr>
          <a:xfrm>
            <a:off x="9272513" y="4376437"/>
            <a:ext cx="895918" cy="378824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BIBLIOMETRICS AND RESEARCH IMPACT (CONTRACT)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J. Demaine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9AE31A5-643D-8CAD-4DA2-3EF1BBEAF609}"/>
              </a:ext>
            </a:extLst>
          </p:cNvPr>
          <p:cNvSpPr/>
          <p:nvPr/>
        </p:nvSpPr>
        <p:spPr>
          <a:xfrm>
            <a:off x="9287667" y="4796811"/>
            <a:ext cx="885073" cy="272003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 ANALYSIS &amp; VIS LIBRARIAN 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S. Sivajothy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D3DFEC3C-7822-D242-6C8B-3F59FEDB58E0}"/>
              </a:ext>
            </a:extLst>
          </p:cNvPr>
          <p:cNvSpPr/>
          <p:nvPr/>
        </p:nvSpPr>
        <p:spPr>
          <a:xfrm>
            <a:off x="9287269" y="5110364"/>
            <a:ext cx="900457" cy="199969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DATA SPECIALIST 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V. Jadon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DD224915-77F8-6619-17AC-06B4184D1ABA}"/>
              </a:ext>
            </a:extLst>
          </p:cNvPr>
          <p:cNvSpPr/>
          <p:nvPr/>
        </p:nvSpPr>
        <p:spPr>
          <a:xfrm>
            <a:off x="9291008" y="5351884"/>
            <a:ext cx="885073" cy="186557"/>
          </a:xfrm>
          <a:prstGeom prst="roundRect">
            <a:avLst/>
          </a:pr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 defTabSz="911225" eaLnBrk="1" hangingPunct="1"/>
            <a:r>
              <a:rPr lang="en-US" altLang="en-US" sz="6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GIS SPECIALIST</a:t>
            </a:r>
          </a:p>
          <a:p>
            <a:pPr algn="ctr" defTabSz="911225" eaLnBrk="1" hangingPunct="1"/>
            <a:r>
              <a:rPr lang="en-US" altLang="en-US" sz="45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C. Homuth</a:t>
            </a:r>
          </a:p>
        </p:txBody>
      </p:sp>
      <p:cxnSp>
        <p:nvCxnSpPr>
          <p:cNvPr id="3" name="Straight Connector 125">
            <a:extLst>
              <a:ext uri="{FF2B5EF4-FFF2-40B4-BE49-F238E27FC236}">
                <a16:creationId xmlns:a16="http://schemas.microsoft.com/office/drawing/2014/main" id="{9D693B60-648A-C442-6148-D8BF43060A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35319" y="2376861"/>
            <a:ext cx="6930" cy="202681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85">
            <a:extLst>
              <a:ext uri="{FF2B5EF4-FFF2-40B4-BE49-F238E27FC236}">
                <a16:creationId xmlns:a16="http://schemas.microsoft.com/office/drawing/2014/main" id="{2100C2E6-1E27-2DCA-6367-5D4700BD97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76880" y="3574776"/>
            <a:ext cx="15315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85">
            <a:extLst>
              <a:ext uri="{FF2B5EF4-FFF2-40B4-BE49-F238E27FC236}">
                <a16:creationId xmlns:a16="http://schemas.microsoft.com/office/drawing/2014/main" id="{C7D37123-D208-3CEC-887D-C61E6A6DB3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3373" y="2564950"/>
            <a:ext cx="198876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85">
            <a:extLst>
              <a:ext uri="{FF2B5EF4-FFF2-40B4-BE49-F238E27FC236}">
                <a16:creationId xmlns:a16="http://schemas.microsoft.com/office/drawing/2014/main" id="{A3266ED4-8EAF-A57B-3C45-6FEF775ABE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60086" y="4403671"/>
            <a:ext cx="165449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85">
            <a:extLst>
              <a:ext uri="{FF2B5EF4-FFF2-40B4-BE49-F238E27FC236}">
                <a16:creationId xmlns:a16="http://schemas.microsoft.com/office/drawing/2014/main" id="{DBEB4466-C437-44E5-C7C3-900499C74E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68692" y="2564950"/>
            <a:ext cx="19357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85">
            <a:extLst>
              <a:ext uri="{FF2B5EF4-FFF2-40B4-BE49-F238E27FC236}">
                <a16:creationId xmlns:a16="http://schemas.microsoft.com/office/drawing/2014/main" id="{5E26419A-BF8C-A050-955E-B08BD6DCD7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8882" y="4170460"/>
            <a:ext cx="14055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85">
            <a:extLst>
              <a:ext uri="{FF2B5EF4-FFF2-40B4-BE49-F238E27FC236}">
                <a16:creationId xmlns:a16="http://schemas.microsoft.com/office/drawing/2014/main" id="{8E7C6113-1E17-20DB-94C3-64D8FCC949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89086" y="4602193"/>
            <a:ext cx="17035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85">
            <a:extLst>
              <a:ext uri="{FF2B5EF4-FFF2-40B4-BE49-F238E27FC236}">
                <a16:creationId xmlns:a16="http://schemas.microsoft.com/office/drawing/2014/main" id="{36E758DD-27B5-DADF-3453-4E79DEF1D3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3941" y="4775194"/>
            <a:ext cx="14010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" name="Straight Connector 85">
            <a:extLst>
              <a:ext uri="{FF2B5EF4-FFF2-40B4-BE49-F238E27FC236}">
                <a16:creationId xmlns:a16="http://schemas.microsoft.com/office/drawing/2014/main" id="{D56D3D15-A12E-7C0B-7FC6-C7EAC8E329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59440" y="5829244"/>
            <a:ext cx="112146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9" name="Straight Connector 85">
            <a:extLst>
              <a:ext uri="{FF2B5EF4-FFF2-40B4-BE49-F238E27FC236}">
                <a16:creationId xmlns:a16="http://schemas.microsoft.com/office/drawing/2014/main" id="{9271DF04-0BAD-9A7B-6699-C3642C9F9096}"/>
              </a:ext>
            </a:extLst>
          </p:cNvPr>
          <p:cNvCxnSpPr>
            <a:cxnSpLocks noChangeShapeType="1"/>
            <a:endCxn id="59" idx="3"/>
          </p:cNvCxnSpPr>
          <p:nvPr/>
        </p:nvCxnSpPr>
        <p:spPr bwMode="auto">
          <a:xfrm>
            <a:off x="1464033" y="5431255"/>
            <a:ext cx="13146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2" name="_s1209">
            <a:extLst>
              <a:ext uri="{FF2B5EF4-FFF2-40B4-BE49-F238E27FC236}">
                <a16:creationId xmlns:a16="http://schemas.microsoft.com/office/drawing/2014/main" id="{0D0A9D86-2F51-2E59-D819-3570D97C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91" y="4807491"/>
            <a:ext cx="860421" cy="226045"/>
          </a:xfrm>
          <a:custGeom>
            <a:avLst/>
            <a:gdLst>
              <a:gd name="T0" fmla="*/ 157881 w 990596"/>
              <a:gd name="T1" fmla="*/ 0 h 609603"/>
              <a:gd name="T2" fmla="*/ 315762 w 990596"/>
              <a:gd name="T3" fmla="*/ 19662 h 609603"/>
              <a:gd name="T4" fmla="*/ 157881 w 990596"/>
              <a:gd name="T5" fmla="*/ 39323 h 609603"/>
              <a:gd name="T6" fmla="*/ 0 w 990596"/>
              <a:gd name="T7" fmla="*/ 19662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lnTo>
                  <a:pt x="1016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DIGITIZATION MANAGER</a:t>
            </a: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 (Vacant)</a:t>
            </a:r>
          </a:p>
        </p:txBody>
      </p:sp>
      <p:sp>
        <p:nvSpPr>
          <p:cNvPr id="96" name="_s1209">
            <a:extLst>
              <a:ext uri="{FF2B5EF4-FFF2-40B4-BE49-F238E27FC236}">
                <a16:creationId xmlns:a16="http://schemas.microsoft.com/office/drawing/2014/main" id="{851B66E1-897B-EC25-D87B-E42395F0C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4" y="2389539"/>
            <a:ext cx="973424" cy="293665"/>
          </a:xfrm>
          <a:custGeom>
            <a:avLst/>
            <a:gdLst>
              <a:gd name="T0" fmla="*/ 495318 w 990596"/>
              <a:gd name="T1" fmla="*/ 0 h 609603"/>
              <a:gd name="T2" fmla="*/ 990636 w 990596"/>
              <a:gd name="T3" fmla="*/ 304791 h 609603"/>
              <a:gd name="T4" fmla="*/ 495318 w 990596"/>
              <a:gd name="T5" fmla="*/ 609573 h 609603"/>
              <a:gd name="T6" fmla="*/ 0 w 990596"/>
              <a:gd name="T7" fmla="*/ 304791 h 609603"/>
              <a:gd name="T8" fmla="*/ 0 60000 65536"/>
              <a:gd name="T9" fmla="*/ 0 60000 65536"/>
              <a:gd name="T10" fmla="*/ 0 60000 65536"/>
              <a:gd name="T11" fmla="*/ 0 60000 65536"/>
              <a:gd name="T12" fmla="*/ 29759 w 990596"/>
              <a:gd name="T13" fmla="*/ 29759 h 609603"/>
              <a:gd name="T14" fmla="*/ 960837 w 990596"/>
              <a:gd name="T15" fmla="*/ 579844 h 6096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0596" h="609603">
                <a:moveTo>
                  <a:pt x="101600" y="0"/>
                </a:moveTo>
                <a:lnTo>
                  <a:pt x="101599" y="0"/>
                </a:lnTo>
                <a:cubicBezTo>
                  <a:pt x="45487" y="0"/>
                  <a:pt x="0" y="45487"/>
                  <a:pt x="0" y="101599"/>
                </a:cubicBezTo>
                <a:lnTo>
                  <a:pt x="0" y="508003"/>
                </a:lnTo>
                <a:cubicBezTo>
                  <a:pt x="0" y="564115"/>
                  <a:pt x="45487" y="609602"/>
                  <a:pt x="101599" y="609603"/>
                </a:cubicBezTo>
                <a:lnTo>
                  <a:pt x="888996" y="609603"/>
                </a:lnTo>
                <a:cubicBezTo>
                  <a:pt x="945108" y="609602"/>
                  <a:pt x="990596" y="564115"/>
                  <a:pt x="990596" y="508003"/>
                </a:cubicBezTo>
                <a:lnTo>
                  <a:pt x="990596" y="101600"/>
                </a:lnTo>
                <a:cubicBezTo>
                  <a:pt x="990596" y="45487"/>
                  <a:pt x="945108" y="0"/>
                  <a:pt x="888996" y="0"/>
                </a:cubicBezTo>
                <a:close/>
              </a:path>
            </a:pathLst>
          </a:custGeom>
          <a:noFill/>
          <a:ln w="9528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538"/>
              </a:lnSpc>
              <a:defRPr/>
            </a:pPr>
            <a:endParaRPr lang="en-US" altLang="en-US" sz="60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HEAD, ARCHIVES &amp; RESEARCH COLLECTIONS </a:t>
            </a:r>
            <a:endParaRPr lang="en-US" altLang="en-US" sz="600" b="1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ts val="45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">
                <a:latin typeface="Franklin Gothic Medium" panose="020B0603020102020204" pitchFamily="34" charset="0"/>
                <a:cs typeface="Arial" panose="020B0604020202020204" pitchFamily="34" charset="0"/>
              </a:rPr>
              <a:t>R. Stapleton </a:t>
            </a:r>
          </a:p>
          <a:p>
            <a:pPr algn="ctr" eaLnBrk="1" hangingPunct="1">
              <a:lnSpc>
                <a:spcPts val="450"/>
              </a:lnSpc>
              <a:defRPr/>
            </a:pPr>
            <a:endParaRPr lang="en-US" altLang="en-US" sz="40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Straight Connector 85">
            <a:extLst>
              <a:ext uri="{FF2B5EF4-FFF2-40B4-BE49-F238E27FC236}">
                <a16:creationId xmlns:a16="http://schemas.microsoft.com/office/drawing/2014/main" id="{07EBF85F-73B0-AFBD-17B8-B346144A10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18873" y="2689244"/>
            <a:ext cx="1072" cy="8911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7" name="_s1208">
            <a:extLst>
              <a:ext uri="{FF2B5EF4-FFF2-40B4-BE49-F238E27FC236}">
                <a16:creationId xmlns:a16="http://schemas.microsoft.com/office/drawing/2014/main" id="{4BD090E6-C9EF-25BE-05D8-9B82282A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41" y="4624675"/>
            <a:ext cx="965175" cy="295425"/>
          </a:xfrm>
          <a:custGeom>
            <a:avLst/>
            <a:gdLst>
              <a:gd name="T0" fmla="*/ 319680 w 892170"/>
              <a:gd name="T1" fmla="*/ 0 h 274640"/>
              <a:gd name="T2" fmla="*/ 639352 w 892170"/>
              <a:gd name="T3" fmla="*/ 560158 h 274640"/>
              <a:gd name="T4" fmla="*/ 319680 w 892170"/>
              <a:gd name="T5" fmla="*/ 1120319 h 274640"/>
              <a:gd name="T6" fmla="*/ 0 w 892170"/>
              <a:gd name="T7" fmla="*/ 560158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892170"/>
              <a:gd name="T13" fmla="*/ 13407 h 274640"/>
              <a:gd name="T14" fmla="*/ 878763 w 892170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170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846397" y="274640"/>
                </a:lnTo>
                <a:cubicBezTo>
                  <a:pt x="871676" y="274639"/>
                  <a:pt x="892170" y="254146"/>
                  <a:pt x="892170" y="228867"/>
                </a:cubicBezTo>
                <a:lnTo>
                  <a:pt x="892170" y="45773"/>
                </a:lnTo>
                <a:cubicBezTo>
                  <a:pt x="892170" y="20493"/>
                  <a:pt x="871676" y="0"/>
                  <a:pt x="846397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625"/>
              </a:lnSpc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MANAGER, LYONS NEW MEDIA CENTRE</a:t>
            </a:r>
          </a:p>
          <a:p>
            <a:pPr algn="ctr" eaLnBrk="1" hangingPunct="1">
              <a:lnSpc>
                <a:spcPts val="538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500">
                <a:latin typeface="Franklin Gothic Medium"/>
                <a:ea typeface="ＭＳ Ｐゴシック"/>
                <a:cs typeface="Arial"/>
              </a:rPr>
              <a:t>R. Moore</a:t>
            </a:r>
          </a:p>
        </p:txBody>
      </p:sp>
      <p:cxnSp>
        <p:nvCxnSpPr>
          <p:cNvPr id="4174" name="Straight Connector 85">
            <a:extLst>
              <a:ext uri="{FF2B5EF4-FFF2-40B4-BE49-F238E27FC236}">
                <a16:creationId xmlns:a16="http://schemas.microsoft.com/office/drawing/2014/main" id="{D47EB40E-AF9C-47D1-AC76-6BF2A470DB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01898" y="4708901"/>
            <a:ext cx="0" cy="9326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82" name="_s1208">
            <a:extLst>
              <a:ext uri="{FF2B5EF4-FFF2-40B4-BE49-F238E27FC236}">
                <a16:creationId xmlns:a16="http://schemas.microsoft.com/office/drawing/2014/main" id="{9A219548-5A32-ABF3-E8CB-04AB9F9F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900" y="4498652"/>
            <a:ext cx="1032006" cy="210249"/>
          </a:xfrm>
          <a:custGeom>
            <a:avLst/>
            <a:gdLst>
              <a:gd name="T0" fmla="*/ 250171 w 1066803"/>
              <a:gd name="T1" fmla="*/ 0 h 381003"/>
              <a:gd name="T2" fmla="*/ 500337 w 1066803"/>
              <a:gd name="T3" fmla="*/ 190487 h 381003"/>
              <a:gd name="T4" fmla="*/ 250171 w 1066803"/>
              <a:gd name="T5" fmla="*/ 380961 h 381003"/>
              <a:gd name="T6" fmla="*/ 0 w 1066803"/>
              <a:gd name="T7" fmla="*/ 190487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8 w 1066803"/>
              <a:gd name="T13" fmla="*/ 18599 h 381003"/>
              <a:gd name="T14" fmla="*/ 1048205 w 1066803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803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03303" y="381003"/>
                </a:lnTo>
                <a:cubicBezTo>
                  <a:pt x="1038373" y="381002"/>
                  <a:pt x="1066803" y="352573"/>
                  <a:pt x="1066803" y="317503"/>
                </a:cubicBezTo>
                <a:lnTo>
                  <a:pt x="1066803" y="63500"/>
                </a:lnTo>
                <a:cubicBezTo>
                  <a:pt x="1066803" y="28429"/>
                  <a:pt x="1038373" y="0"/>
                  <a:pt x="1003303" y="0"/>
                </a:cubicBezTo>
                <a:lnTo>
                  <a:pt x="635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MANAGER, THODE LIBRARY </a:t>
            </a:r>
          </a:p>
          <a:p>
            <a:pPr algn="ctr" eaLnBrk="1">
              <a:lnSpc>
                <a:spcPts val="450"/>
              </a:lnSpc>
              <a:spcBef>
                <a:spcPct val="0"/>
              </a:spcBef>
              <a:buSzTx/>
              <a:buNone/>
              <a:defRPr/>
            </a:pPr>
            <a:r>
              <a:rPr lang="en-US" altLang="en-US" sz="450">
                <a:latin typeface="Franklin Gothic Medium" panose="020B0603020102020204" pitchFamily="34" charset="0"/>
                <a:cs typeface="Arial" panose="020B0604020202020204" pitchFamily="34" charset="0"/>
              </a:rPr>
              <a:t>A. Pearce</a:t>
            </a:r>
          </a:p>
        </p:txBody>
      </p:sp>
      <p:sp>
        <p:nvSpPr>
          <p:cNvPr id="4189" name="_s1208">
            <a:extLst>
              <a:ext uri="{FF2B5EF4-FFF2-40B4-BE49-F238E27FC236}">
                <a16:creationId xmlns:a16="http://schemas.microsoft.com/office/drawing/2014/main" id="{DFE56168-16B4-2AED-9451-DD435C483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900" y="2408248"/>
            <a:ext cx="1010843" cy="305766"/>
          </a:xfrm>
          <a:custGeom>
            <a:avLst/>
            <a:gdLst>
              <a:gd name="T0" fmla="*/ 250171 w 1066803"/>
              <a:gd name="T1" fmla="*/ 0 h 381003"/>
              <a:gd name="T2" fmla="*/ 500337 w 1066803"/>
              <a:gd name="T3" fmla="*/ 190487 h 381003"/>
              <a:gd name="T4" fmla="*/ 250171 w 1066803"/>
              <a:gd name="T5" fmla="*/ 380961 h 381003"/>
              <a:gd name="T6" fmla="*/ 0 w 1066803"/>
              <a:gd name="T7" fmla="*/ 190487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8 w 1066803"/>
              <a:gd name="T13" fmla="*/ 18599 h 381003"/>
              <a:gd name="T14" fmla="*/ 1048205 w 1066803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803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03303" y="381003"/>
                </a:lnTo>
                <a:cubicBezTo>
                  <a:pt x="1038373" y="381002"/>
                  <a:pt x="1066803" y="352573"/>
                  <a:pt x="1066803" y="317503"/>
                </a:cubicBezTo>
                <a:lnTo>
                  <a:pt x="1066803" y="63500"/>
                </a:lnTo>
                <a:cubicBezTo>
                  <a:pt x="1066803" y="28429"/>
                  <a:pt x="1038373" y="0"/>
                  <a:pt x="1003303" y="0"/>
                </a:cubicBezTo>
                <a:lnTo>
                  <a:pt x="635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HEAD</a:t>
            </a:r>
            <a:r>
              <a:rPr lang="en-US" altLang="en-US" sz="60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, </a:t>
            </a: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ACCESS SERVICES</a:t>
            </a:r>
            <a:endParaRPr lang="en-US" altLang="en-US" sz="600">
              <a:solidFill>
                <a:srgbClr val="00000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 </a:t>
            </a:r>
            <a:r>
              <a:rPr lang="en-US" altLang="en-US" sz="500">
                <a:solidFill>
                  <a:srgbClr val="000000"/>
                </a:solidFill>
                <a:latin typeface="Franklin Gothic Medium"/>
                <a:ea typeface="ＭＳ Ｐゴシック"/>
                <a:cs typeface="Arial"/>
              </a:rPr>
              <a:t>(Vacant)</a:t>
            </a:r>
          </a:p>
        </p:txBody>
      </p:sp>
      <p:cxnSp>
        <p:nvCxnSpPr>
          <p:cNvPr id="4194" name="Straight Connector 85">
            <a:extLst>
              <a:ext uri="{FF2B5EF4-FFF2-40B4-BE49-F238E27FC236}">
                <a16:creationId xmlns:a16="http://schemas.microsoft.com/office/drawing/2014/main" id="{203A78B9-1FCF-EEA3-ADDC-63D25E7686F8}"/>
              </a:ext>
            </a:extLst>
          </p:cNvPr>
          <p:cNvCxnSpPr>
            <a:cxnSpLocks noChangeShapeType="1"/>
            <a:stCxn id="2062" idx="0"/>
            <a:endCxn id="2062" idx="0"/>
          </p:cNvCxnSpPr>
          <p:nvPr/>
        </p:nvCxnSpPr>
        <p:spPr bwMode="auto">
          <a:xfrm>
            <a:off x="2353383" y="2776952"/>
            <a:ext cx="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" name="Straight Connector 85">
            <a:extLst>
              <a:ext uri="{FF2B5EF4-FFF2-40B4-BE49-F238E27FC236}">
                <a16:creationId xmlns:a16="http://schemas.microsoft.com/office/drawing/2014/main" id="{E8667B8E-3EDD-B31F-0D93-89EB674F1DB5}"/>
              </a:ext>
            </a:extLst>
          </p:cNvPr>
          <p:cNvCxnSpPr>
            <a:cxnSpLocks noChangeShapeType="1"/>
            <a:endCxn id="2062" idx="0"/>
          </p:cNvCxnSpPr>
          <p:nvPr/>
        </p:nvCxnSpPr>
        <p:spPr bwMode="auto">
          <a:xfrm>
            <a:off x="2353383" y="2714014"/>
            <a:ext cx="0" cy="62938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11" name="_s1208">
            <a:extLst>
              <a:ext uri="{FF2B5EF4-FFF2-40B4-BE49-F238E27FC236}">
                <a16:creationId xmlns:a16="http://schemas.microsoft.com/office/drawing/2014/main" id="{A1915FE0-8F18-2DA6-4465-264CAE16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27" y="3500944"/>
            <a:ext cx="1050231" cy="305766"/>
          </a:xfrm>
          <a:custGeom>
            <a:avLst/>
            <a:gdLst>
              <a:gd name="T0" fmla="*/ 250171 w 1066803"/>
              <a:gd name="T1" fmla="*/ 0 h 381003"/>
              <a:gd name="T2" fmla="*/ 500337 w 1066803"/>
              <a:gd name="T3" fmla="*/ 190487 h 381003"/>
              <a:gd name="T4" fmla="*/ 250171 w 1066803"/>
              <a:gd name="T5" fmla="*/ 380961 h 381003"/>
              <a:gd name="T6" fmla="*/ 0 w 1066803"/>
              <a:gd name="T7" fmla="*/ 190487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8 w 1066803"/>
              <a:gd name="T13" fmla="*/ 18599 h 381003"/>
              <a:gd name="T14" fmla="*/ 1048205 w 1066803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803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03303" y="381003"/>
                </a:lnTo>
                <a:cubicBezTo>
                  <a:pt x="1038373" y="381002"/>
                  <a:pt x="1066803" y="352573"/>
                  <a:pt x="1066803" y="317503"/>
                </a:cubicBezTo>
                <a:lnTo>
                  <a:pt x="1066803" y="63500"/>
                </a:lnTo>
                <a:cubicBezTo>
                  <a:pt x="1066803" y="28429"/>
                  <a:pt x="1038373" y="0"/>
                  <a:pt x="1003303" y="0"/>
                </a:cubicBezTo>
                <a:lnTo>
                  <a:pt x="635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 panose="020B0603020102020204" pitchFamily="34" charset="0"/>
                <a:cs typeface="Arial" panose="020B0604020202020204" pitchFamily="34" charset="0"/>
              </a:rPr>
              <a:t>E-RESOURCES &amp; COLLECTION ANALYSIS LIBRARIAN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500">
                <a:latin typeface="Franklin Gothic Medium" panose="020B0603020102020204" pitchFamily="34" charset="0"/>
                <a:cs typeface="Arial" panose="020B0604020202020204" pitchFamily="34" charset="0"/>
              </a:rPr>
              <a:t>W. Zhang</a:t>
            </a:r>
          </a:p>
        </p:txBody>
      </p:sp>
      <p:sp>
        <p:nvSpPr>
          <p:cNvPr id="4220" name="_s1208">
            <a:extLst>
              <a:ext uri="{FF2B5EF4-FFF2-40B4-BE49-F238E27FC236}">
                <a16:creationId xmlns:a16="http://schemas.microsoft.com/office/drawing/2014/main" id="{2A4FBDCE-A4FE-82C5-416B-1B0BC446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883" y="2436712"/>
            <a:ext cx="1050231" cy="305766"/>
          </a:xfrm>
          <a:custGeom>
            <a:avLst/>
            <a:gdLst>
              <a:gd name="T0" fmla="*/ 250171 w 1066803"/>
              <a:gd name="T1" fmla="*/ 0 h 381003"/>
              <a:gd name="T2" fmla="*/ 500337 w 1066803"/>
              <a:gd name="T3" fmla="*/ 190487 h 381003"/>
              <a:gd name="T4" fmla="*/ 250171 w 1066803"/>
              <a:gd name="T5" fmla="*/ 380961 h 381003"/>
              <a:gd name="T6" fmla="*/ 0 w 1066803"/>
              <a:gd name="T7" fmla="*/ 190487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8 w 1066803"/>
              <a:gd name="T13" fmla="*/ 18599 h 381003"/>
              <a:gd name="T14" fmla="*/ 1048205 w 1066803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803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03303" y="381003"/>
                </a:lnTo>
                <a:cubicBezTo>
                  <a:pt x="1038373" y="381002"/>
                  <a:pt x="1066803" y="352573"/>
                  <a:pt x="1066803" y="317503"/>
                </a:cubicBezTo>
                <a:lnTo>
                  <a:pt x="1066803" y="63500"/>
                </a:lnTo>
                <a:cubicBezTo>
                  <a:pt x="1066803" y="28429"/>
                  <a:pt x="1038373" y="0"/>
                  <a:pt x="1003303" y="0"/>
                </a:cubicBezTo>
                <a:lnTo>
                  <a:pt x="63500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HEAD, COLLECTIONS &amp; CONTENT STRATRGY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500">
                <a:latin typeface="Franklin Gothic Medium"/>
                <a:ea typeface="ＭＳ Ｐゴシック"/>
                <a:cs typeface="Arial"/>
              </a:rPr>
              <a:t>J. Adlington</a:t>
            </a:r>
          </a:p>
        </p:txBody>
      </p:sp>
      <p:cxnSp>
        <p:nvCxnSpPr>
          <p:cNvPr id="4222" name="Straight Connector 85">
            <a:extLst>
              <a:ext uri="{FF2B5EF4-FFF2-40B4-BE49-F238E27FC236}">
                <a16:creationId xmlns:a16="http://schemas.microsoft.com/office/drawing/2014/main" id="{5054CBB2-2C17-3891-A7C2-0B4322C6DC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3850" y="2753642"/>
            <a:ext cx="0" cy="87904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" name="Straight Connector 85">
            <a:extLst>
              <a:ext uri="{FF2B5EF4-FFF2-40B4-BE49-F238E27FC236}">
                <a16:creationId xmlns:a16="http://schemas.microsoft.com/office/drawing/2014/main" id="{5F314A99-60BC-4FE3-D02D-41DDDB91D9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5750" y="3809276"/>
            <a:ext cx="0" cy="86003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85">
            <a:extLst>
              <a:ext uri="{FF2B5EF4-FFF2-40B4-BE49-F238E27FC236}">
                <a16:creationId xmlns:a16="http://schemas.microsoft.com/office/drawing/2014/main" id="{B7621890-4FD3-F417-1714-575C0B0404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43038" y="5036896"/>
            <a:ext cx="0" cy="64771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" name="_s1193">
            <a:extLst>
              <a:ext uri="{FF2B5EF4-FFF2-40B4-BE49-F238E27FC236}">
                <a16:creationId xmlns:a16="http://schemas.microsoft.com/office/drawing/2014/main" id="{E6151C29-B47D-DF3C-322F-C854A0640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7104" y="2332824"/>
            <a:ext cx="855737" cy="389517"/>
          </a:xfrm>
          <a:custGeom>
            <a:avLst/>
            <a:gdLst>
              <a:gd name="T0" fmla="*/ 559591 w 1119189"/>
              <a:gd name="T1" fmla="*/ 0 h 371475"/>
              <a:gd name="T2" fmla="*/ 1119172 w 1119189"/>
              <a:gd name="T3" fmla="*/ 270198 h 371475"/>
              <a:gd name="T4" fmla="*/ 559591 w 1119189"/>
              <a:gd name="T5" fmla="*/ 540397 h 371475"/>
              <a:gd name="T6" fmla="*/ 0 w 1119189"/>
              <a:gd name="T7" fmla="*/ 270198 h 371475"/>
              <a:gd name="T8" fmla="*/ 0 60000 65536"/>
              <a:gd name="T9" fmla="*/ 0 60000 65536"/>
              <a:gd name="T10" fmla="*/ 0 60000 65536"/>
              <a:gd name="T11" fmla="*/ 0 60000 65536"/>
              <a:gd name="T12" fmla="*/ 18134 w 1119189"/>
              <a:gd name="T13" fmla="*/ 18134 h 371475"/>
              <a:gd name="T14" fmla="*/ 1101055 w 1119189"/>
              <a:gd name="T15" fmla="*/ 353341 h 37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9189" h="371475">
                <a:moveTo>
                  <a:pt x="61912" y="0"/>
                </a:moveTo>
                <a:lnTo>
                  <a:pt x="61911" y="0"/>
                </a:lnTo>
                <a:cubicBezTo>
                  <a:pt x="27718" y="0"/>
                  <a:pt x="0" y="27718"/>
                  <a:pt x="0" y="61911"/>
                </a:cubicBezTo>
                <a:lnTo>
                  <a:pt x="0" y="309563"/>
                </a:lnTo>
                <a:cubicBezTo>
                  <a:pt x="0" y="343756"/>
                  <a:pt x="27718" y="371474"/>
                  <a:pt x="61911" y="371475"/>
                </a:cubicBezTo>
                <a:lnTo>
                  <a:pt x="1057277" y="371475"/>
                </a:lnTo>
                <a:cubicBezTo>
                  <a:pt x="1091470" y="371474"/>
                  <a:pt x="1119189" y="343756"/>
                  <a:pt x="1119189" y="309563"/>
                </a:cubicBezTo>
                <a:lnTo>
                  <a:pt x="1119189" y="61912"/>
                </a:lnTo>
                <a:cubicBezTo>
                  <a:pt x="1119189" y="27718"/>
                  <a:pt x="1091470" y="0"/>
                  <a:pt x="1057277" y="0"/>
                </a:cubicBezTo>
                <a:lnTo>
                  <a:pt x="61912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MANAGER, FINANCE &amp; ADMINISTRATION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 </a:t>
            </a:r>
            <a:r>
              <a:rPr lang="en-US" altLang="en-US" sz="500">
                <a:latin typeface="Franklin Gothic Medium"/>
                <a:ea typeface="ＭＳ Ｐゴシック"/>
                <a:cs typeface="Arial"/>
              </a:rPr>
              <a:t>(Vacant)</a:t>
            </a:r>
          </a:p>
        </p:txBody>
      </p:sp>
      <p:cxnSp>
        <p:nvCxnSpPr>
          <p:cNvPr id="4100" name="Straight Connector 85">
            <a:extLst>
              <a:ext uri="{FF2B5EF4-FFF2-40B4-BE49-F238E27FC236}">
                <a16:creationId xmlns:a16="http://schemas.microsoft.com/office/drawing/2014/main" id="{95568857-CB1B-F8E1-7BDE-CA84C829AAF0}"/>
              </a:ext>
            </a:extLst>
          </p:cNvPr>
          <p:cNvCxnSpPr>
            <a:cxnSpLocks noChangeShapeType="1"/>
            <a:endCxn id="4165" idx="0"/>
          </p:cNvCxnSpPr>
          <p:nvPr/>
        </p:nvCxnSpPr>
        <p:spPr bwMode="auto">
          <a:xfrm>
            <a:off x="11040203" y="2719467"/>
            <a:ext cx="0" cy="34175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_s1174">
            <a:extLst>
              <a:ext uri="{FF2B5EF4-FFF2-40B4-BE49-F238E27FC236}">
                <a16:creationId xmlns:a16="http://schemas.microsoft.com/office/drawing/2014/main" id="{2ECB8C20-E79B-9266-8ABB-3CB544FA0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382" y="4287953"/>
            <a:ext cx="872371" cy="322108"/>
          </a:xfrm>
          <a:custGeom>
            <a:avLst/>
            <a:gdLst>
              <a:gd name="T0" fmla="*/ 521468 w 1042992"/>
              <a:gd name="T1" fmla="*/ 0 h 274640"/>
              <a:gd name="T2" fmla="*/ 1042936 w 1042992"/>
              <a:gd name="T3" fmla="*/ 137306 h 274640"/>
              <a:gd name="T4" fmla="*/ 521468 w 1042992"/>
              <a:gd name="T5" fmla="*/ 274609 h 274640"/>
              <a:gd name="T6" fmla="*/ 0 w 1042992"/>
              <a:gd name="T7" fmla="*/ 137306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1042992"/>
              <a:gd name="T13" fmla="*/ 13407 h 274640"/>
              <a:gd name="T14" fmla="*/ 1029585 w 1042992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2992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997219" y="274640"/>
                </a:lnTo>
                <a:cubicBezTo>
                  <a:pt x="1022498" y="274639"/>
                  <a:pt x="1042992" y="254146"/>
                  <a:pt x="1042992" y="228867"/>
                </a:cubicBezTo>
                <a:lnTo>
                  <a:pt x="1042992" y="45773"/>
                </a:lnTo>
                <a:cubicBezTo>
                  <a:pt x="1042992" y="20493"/>
                  <a:pt x="1022498" y="0"/>
                  <a:pt x="997219" y="0"/>
                </a:cubicBezTo>
                <a:lnTo>
                  <a:pt x="45773" y="0"/>
                </a:lnTo>
                <a:close/>
              </a:path>
            </a:pathLst>
          </a:cu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latin typeface="Franklin Gothic Medium"/>
                <a:ea typeface="ＭＳ Ｐゴシック"/>
                <a:cs typeface="Arial"/>
              </a:rPr>
              <a:t>MANAGER, COMMUNICATIONS</a:t>
            </a:r>
            <a:endParaRPr lang="en-US" altLang="en-US" sz="60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500">
                <a:latin typeface="Franklin Gothic Medium" panose="020B0603020102020204" pitchFamily="34" charset="0"/>
                <a:cs typeface="Times New Roman" panose="02020603050405020304" pitchFamily="18" charset="0"/>
              </a:rPr>
              <a:t>T. Depko (75%)</a:t>
            </a:r>
          </a:p>
        </p:txBody>
      </p:sp>
      <p:cxnSp>
        <p:nvCxnSpPr>
          <p:cNvPr id="4137" name="Straight Connector 85">
            <a:extLst>
              <a:ext uri="{FF2B5EF4-FFF2-40B4-BE49-F238E27FC236}">
                <a16:creationId xmlns:a16="http://schemas.microsoft.com/office/drawing/2014/main" id="{C10C8DC0-1CD7-10A0-568A-33685E0F2B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090353" y="4615789"/>
            <a:ext cx="0" cy="36146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Straight Connector 85">
            <a:extLst>
              <a:ext uri="{FF2B5EF4-FFF2-40B4-BE49-F238E27FC236}">
                <a16:creationId xmlns:a16="http://schemas.microsoft.com/office/drawing/2014/main" id="{5A9110AE-3D6E-F9FB-585B-061767CB108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62383" y="6278907"/>
            <a:ext cx="111513" cy="377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Straight Connector 85">
            <a:extLst>
              <a:ext uri="{FF2B5EF4-FFF2-40B4-BE49-F238E27FC236}">
                <a16:creationId xmlns:a16="http://schemas.microsoft.com/office/drawing/2014/main" id="{0AB5C920-2453-745B-E1EB-C7B420CC7E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03275" y="4920100"/>
            <a:ext cx="0" cy="84643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_s1193">
            <a:extLst>
              <a:ext uri="{FF2B5EF4-FFF2-40B4-BE49-F238E27FC236}">
                <a16:creationId xmlns:a16="http://schemas.microsoft.com/office/drawing/2014/main" id="{98EF7492-8DB9-0469-084C-EE1656C2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4982" y="3526913"/>
            <a:ext cx="863426" cy="271051"/>
          </a:xfrm>
          <a:custGeom>
            <a:avLst/>
            <a:gdLst>
              <a:gd name="T0" fmla="*/ 268715 w 1295403"/>
              <a:gd name="T1" fmla="*/ 0 h 685800"/>
              <a:gd name="T2" fmla="*/ 537427 w 1295403"/>
              <a:gd name="T3" fmla="*/ 11535 h 685800"/>
              <a:gd name="T4" fmla="*/ 268715 w 1295403"/>
              <a:gd name="T5" fmla="*/ 23071 h 685800"/>
              <a:gd name="T6" fmla="*/ 0 w 1295403"/>
              <a:gd name="T7" fmla="*/ 11535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9 w 1295403"/>
              <a:gd name="T13" fmla="*/ 33479 h 685800"/>
              <a:gd name="T14" fmla="*/ 1261924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 dirty="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SOFTWARE DEVELOPER​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 dirty="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E. Eid, ​O. Hejazi, ​K. </a:t>
            </a: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Lee</a:t>
            </a:r>
          </a:p>
        </p:txBody>
      </p:sp>
      <p:sp>
        <p:nvSpPr>
          <p:cNvPr id="87" name="_s1193">
            <a:extLst>
              <a:ext uri="{FF2B5EF4-FFF2-40B4-BE49-F238E27FC236}">
                <a16:creationId xmlns:a16="http://schemas.microsoft.com/office/drawing/2014/main" id="{940DE168-CB7A-B05F-AFAF-DC7D8BA24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757" y="4180825"/>
            <a:ext cx="885760" cy="402800"/>
          </a:xfrm>
          <a:custGeom>
            <a:avLst/>
            <a:gdLst>
              <a:gd name="T0" fmla="*/ 268715 w 1295403"/>
              <a:gd name="T1" fmla="*/ 0 h 685800"/>
              <a:gd name="T2" fmla="*/ 537427 w 1295403"/>
              <a:gd name="T3" fmla="*/ 11535 h 685800"/>
              <a:gd name="T4" fmla="*/ 268715 w 1295403"/>
              <a:gd name="T5" fmla="*/ 23071 h 685800"/>
              <a:gd name="T6" fmla="*/ 0 w 1295403"/>
              <a:gd name="T7" fmla="*/ 11535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9 w 1295403"/>
              <a:gd name="T13" fmla="*/ 33479 h 685800"/>
              <a:gd name="T14" fmla="*/ 1261924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DEVELOPER II​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D. Lawlor, J. Sloots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SR. SYSTEMS ADMINISTRATOR​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R. Mathers, R. Jonasz</a:t>
            </a:r>
          </a:p>
        </p:txBody>
      </p:sp>
      <p:sp>
        <p:nvSpPr>
          <p:cNvPr id="90" name="_s1193">
            <a:extLst>
              <a:ext uri="{FF2B5EF4-FFF2-40B4-BE49-F238E27FC236}">
                <a16:creationId xmlns:a16="http://schemas.microsoft.com/office/drawing/2014/main" id="{5DFDF3CB-2145-CE19-FC2D-D7B5F148A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766" y="5051001"/>
            <a:ext cx="885760" cy="534289"/>
          </a:xfrm>
          <a:custGeom>
            <a:avLst/>
            <a:gdLst>
              <a:gd name="T0" fmla="*/ 268715 w 1295403"/>
              <a:gd name="T1" fmla="*/ 0 h 685800"/>
              <a:gd name="T2" fmla="*/ 537427 w 1295403"/>
              <a:gd name="T3" fmla="*/ 11535 h 685800"/>
              <a:gd name="T4" fmla="*/ 268715 w 1295403"/>
              <a:gd name="T5" fmla="*/ 23071 h 685800"/>
              <a:gd name="T6" fmla="*/ 0 w 1295403"/>
              <a:gd name="T7" fmla="*/ 11535 h 685800"/>
              <a:gd name="T8" fmla="*/ 0 60000 65536"/>
              <a:gd name="T9" fmla="*/ 0 60000 65536"/>
              <a:gd name="T10" fmla="*/ 0 60000 65536"/>
              <a:gd name="T11" fmla="*/ 0 60000 65536"/>
              <a:gd name="T12" fmla="*/ 33479 w 1295403"/>
              <a:gd name="T13" fmla="*/ 33479 h 685800"/>
              <a:gd name="T14" fmla="*/ 1261924 w 1295403"/>
              <a:gd name="T15" fmla="*/ 652321 h 685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5403" h="685800">
                <a:moveTo>
                  <a:pt x="114300" y="0"/>
                </a:moveTo>
                <a:lnTo>
                  <a:pt x="114299" y="0"/>
                </a:lnTo>
                <a:cubicBezTo>
                  <a:pt x="51173" y="0"/>
                  <a:pt x="0" y="51173"/>
                  <a:pt x="0" y="114299"/>
                </a:cubicBezTo>
                <a:lnTo>
                  <a:pt x="0" y="571500"/>
                </a:lnTo>
                <a:cubicBezTo>
                  <a:pt x="0" y="634626"/>
                  <a:pt x="51173" y="685799"/>
                  <a:pt x="114299" y="685800"/>
                </a:cubicBezTo>
                <a:lnTo>
                  <a:pt x="1181103" y="685800"/>
                </a:lnTo>
                <a:cubicBezTo>
                  <a:pt x="1244229" y="685799"/>
                  <a:pt x="1295403" y="634626"/>
                  <a:pt x="1295403" y="571500"/>
                </a:cubicBezTo>
                <a:lnTo>
                  <a:pt x="1295403" y="114300"/>
                </a:lnTo>
                <a:cubicBezTo>
                  <a:pt x="1295403" y="51173"/>
                  <a:pt x="1244229" y="0"/>
                  <a:pt x="1181103" y="0"/>
                </a:cubicBez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ASSISTANT III​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K.  Sonier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TECH ANALYST​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M. Burns 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(Vacant x 4)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5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DRI RA III </a:t>
            </a:r>
          </a:p>
          <a:p>
            <a:pPr algn="ctr" defTabSz="911225" eaLnBrk="1" hangingPunct="1">
              <a:spcBef>
                <a:spcPts val="0"/>
              </a:spcBef>
              <a:buNone/>
            </a:pPr>
            <a:r>
              <a:rPr lang="en-US" altLang="en-US" sz="400">
                <a:solidFill>
                  <a:srgbClr val="000000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(Vacant)</a:t>
            </a:r>
          </a:p>
          <a:p>
            <a:pPr marL="171450" indent="-171450" algn="ctr" eaLnBrk="1" hangingPunct="1">
              <a:spcBef>
                <a:spcPts val="0"/>
              </a:spcBef>
            </a:pPr>
            <a:endParaRPr lang="en-US" altLang="en-US" sz="400">
              <a:solidFill>
                <a:srgbClr val="000000"/>
              </a:solidFill>
              <a:latin typeface="Franklin Gothic Medium" panose="020B06030201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06" name="Straight Connector 125">
            <a:extLst>
              <a:ext uri="{FF2B5EF4-FFF2-40B4-BE49-F238E27FC236}">
                <a16:creationId xmlns:a16="http://schemas.microsoft.com/office/drawing/2014/main" id="{7CFD3751-D8B0-1BF8-93BB-BCA19EBCF5A7}"/>
              </a:ext>
            </a:extLst>
          </p:cNvPr>
          <p:cNvCxnSpPr>
            <a:cxnSpLocks noChangeShapeType="1"/>
            <a:stCxn id="4110" idx="2"/>
          </p:cNvCxnSpPr>
          <p:nvPr/>
        </p:nvCxnSpPr>
        <p:spPr bwMode="auto">
          <a:xfrm flipH="1">
            <a:off x="9037967" y="3190832"/>
            <a:ext cx="14119" cy="227266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85">
            <a:extLst>
              <a:ext uri="{FF2B5EF4-FFF2-40B4-BE49-F238E27FC236}">
                <a16:creationId xmlns:a16="http://schemas.microsoft.com/office/drawing/2014/main" id="{C6FB1496-74DE-2A36-FDDC-9820FBD12D52}"/>
              </a:ext>
            </a:extLst>
          </p:cNvPr>
          <p:cNvCxnSpPr>
            <a:cxnSpLocks noChangeShapeType="1"/>
            <a:endCxn id="77" idx="1"/>
          </p:cNvCxnSpPr>
          <p:nvPr/>
        </p:nvCxnSpPr>
        <p:spPr bwMode="auto">
          <a:xfrm>
            <a:off x="9052086" y="3777353"/>
            <a:ext cx="231702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85">
            <a:extLst>
              <a:ext uri="{FF2B5EF4-FFF2-40B4-BE49-F238E27FC236}">
                <a16:creationId xmlns:a16="http://schemas.microsoft.com/office/drawing/2014/main" id="{0BDE2E9C-C1F4-AB92-E33B-114B02B7F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52086" y="4142677"/>
            <a:ext cx="231702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Straight Connector 85">
            <a:extLst>
              <a:ext uri="{FF2B5EF4-FFF2-40B4-BE49-F238E27FC236}">
                <a16:creationId xmlns:a16="http://schemas.microsoft.com/office/drawing/2014/main" id="{895097D6-C2E6-3705-9D1A-5F0D9AB367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52086" y="4573556"/>
            <a:ext cx="22042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85">
            <a:extLst>
              <a:ext uri="{FF2B5EF4-FFF2-40B4-BE49-F238E27FC236}">
                <a16:creationId xmlns:a16="http://schemas.microsoft.com/office/drawing/2014/main" id="{A47B2B26-5AE7-FE6C-86CB-CE49DE7A04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34840" y="4938191"/>
            <a:ext cx="258751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2" name="Straight Connector 85">
            <a:extLst>
              <a:ext uri="{FF2B5EF4-FFF2-40B4-BE49-F238E27FC236}">
                <a16:creationId xmlns:a16="http://schemas.microsoft.com/office/drawing/2014/main" id="{61C268C0-3764-4651-69DF-B6BCBE1A39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34840" y="5205668"/>
            <a:ext cx="248948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3" name="Straight Connector 85">
            <a:extLst>
              <a:ext uri="{FF2B5EF4-FFF2-40B4-BE49-F238E27FC236}">
                <a16:creationId xmlns:a16="http://schemas.microsoft.com/office/drawing/2014/main" id="{ECA7DB26-910F-41F1-C694-9C748ACFAE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34840" y="5463492"/>
            <a:ext cx="258752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5" name="Straight Connector 85">
            <a:extLst>
              <a:ext uri="{FF2B5EF4-FFF2-40B4-BE49-F238E27FC236}">
                <a16:creationId xmlns:a16="http://schemas.microsoft.com/office/drawing/2014/main" id="{CD1090C2-5B21-D111-453C-50AF720FCF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88419" y="2841546"/>
            <a:ext cx="22321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7" name="Straight Connector 85">
            <a:extLst>
              <a:ext uri="{FF2B5EF4-FFF2-40B4-BE49-F238E27FC236}">
                <a16:creationId xmlns:a16="http://schemas.microsoft.com/office/drawing/2014/main" id="{D44CF438-6FE9-C26C-DF20-19E2354DBB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77167" y="3455532"/>
            <a:ext cx="0" cy="65738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84" name="Straight Connector 85">
            <a:extLst>
              <a:ext uri="{FF2B5EF4-FFF2-40B4-BE49-F238E27FC236}">
                <a16:creationId xmlns:a16="http://schemas.microsoft.com/office/drawing/2014/main" id="{DB0B573C-CA31-6852-15E8-12904DC1727B}"/>
              </a:ext>
            </a:extLst>
          </p:cNvPr>
          <p:cNvCxnSpPr>
            <a:cxnSpLocks noChangeShapeType="1"/>
            <a:endCxn id="34" idx="2"/>
          </p:cNvCxnSpPr>
          <p:nvPr/>
        </p:nvCxnSpPr>
        <p:spPr bwMode="auto">
          <a:xfrm flipV="1">
            <a:off x="7877167" y="4076353"/>
            <a:ext cx="1" cy="10447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1" name="Straight Connector 85">
            <a:extLst>
              <a:ext uri="{FF2B5EF4-FFF2-40B4-BE49-F238E27FC236}">
                <a16:creationId xmlns:a16="http://schemas.microsoft.com/office/drawing/2014/main" id="{197FCDEF-E501-EFA6-2C40-962DE3C4ED7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44982" y="5010135"/>
            <a:ext cx="0" cy="87045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7" name="_s1188">
            <a:extLst>
              <a:ext uri="{FF2B5EF4-FFF2-40B4-BE49-F238E27FC236}">
                <a16:creationId xmlns:a16="http://schemas.microsoft.com/office/drawing/2014/main" id="{68FD7A6D-4450-5802-B19B-B076C688B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8743" y="3975487"/>
            <a:ext cx="831040" cy="258268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endParaRPr lang="en-US" sz="6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HR STRATEGIC PARTNER (CONTRACT)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450" dirty="0">
                <a:latin typeface="Franklin Gothic Medium"/>
                <a:ea typeface="ＭＳ Ｐゴシック"/>
                <a:cs typeface="Arial"/>
              </a:rPr>
              <a:t>J. Profetto-Licata </a:t>
            </a:r>
          </a:p>
          <a:p>
            <a:pPr algn="ctr" defTabSz="911225"/>
            <a:endParaRPr lang="en-US" sz="5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</p:txBody>
      </p:sp>
      <p:cxnSp>
        <p:nvCxnSpPr>
          <p:cNvPr id="4221" name="Straight Connector 85">
            <a:extLst>
              <a:ext uri="{FF2B5EF4-FFF2-40B4-BE49-F238E27FC236}">
                <a16:creationId xmlns:a16="http://schemas.microsoft.com/office/drawing/2014/main" id="{C65FAE73-1245-1BD7-7A5A-E5754BCC91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065817" y="3898924"/>
            <a:ext cx="0" cy="76563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125">
            <a:extLst>
              <a:ext uri="{FF2B5EF4-FFF2-40B4-BE49-F238E27FC236}">
                <a16:creationId xmlns:a16="http://schemas.microsoft.com/office/drawing/2014/main" id="{BF685BC4-E390-29B6-AAC0-4CBEDD419C4C}"/>
              </a:ext>
            </a:extLst>
          </p:cNvPr>
          <p:cNvCxnSpPr>
            <a:cxnSpLocks noChangeShapeType="1"/>
            <a:stCxn id="116" idx="2"/>
          </p:cNvCxnSpPr>
          <p:nvPr/>
        </p:nvCxnSpPr>
        <p:spPr bwMode="auto">
          <a:xfrm>
            <a:off x="8611633" y="2410696"/>
            <a:ext cx="0" cy="2396406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85">
            <a:extLst>
              <a:ext uri="{FF2B5EF4-FFF2-40B4-BE49-F238E27FC236}">
                <a16:creationId xmlns:a16="http://schemas.microsoft.com/office/drawing/2014/main" id="{EE24726A-2733-4372-2E7C-A0C810300B39}"/>
              </a:ext>
            </a:extLst>
          </p:cNvPr>
          <p:cNvCxnSpPr>
            <a:cxnSpLocks noChangeShapeType="1"/>
            <a:stCxn id="33" idx="3"/>
          </p:cNvCxnSpPr>
          <p:nvPr/>
        </p:nvCxnSpPr>
        <p:spPr bwMode="auto">
          <a:xfrm>
            <a:off x="8408172" y="3283100"/>
            <a:ext cx="202903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Straight Connector 85">
            <a:extLst>
              <a:ext uri="{FF2B5EF4-FFF2-40B4-BE49-F238E27FC236}">
                <a16:creationId xmlns:a16="http://schemas.microsoft.com/office/drawing/2014/main" id="{65B7103D-2305-98E4-B5C6-5AA5320845F0}"/>
              </a:ext>
            </a:extLst>
          </p:cNvPr>
          <p:cNvCxnSpPr>
            <a:cxnSpLocks noChangeShapeType="1"/>
            <a:stCxn id="34" idx="3"/>
          </p:cNvCxnSpPr>
          <p:nvPr/>
        </p:nvCxnSpPr>
        <p:spPr bwMode="auto">
          <a:xfrm>
            <a:off x="8441395" y="3964835"/>
            <a:ext cx="170234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Straight Connector 85">
            <a:extLst>
              <a:ext uri="{FF2B5EF4-FFF2-40B4-BE49-F238E27FC236}">
                <a16:creationId xmlns:a16="http://schemas.microsoft.com/office/drawing/2014/main" id="{9A01DD84-74AE-E0E0-4234-72EB4302E255}"/>
              </a:ext>
            </a:extLst>
          </p:cNvPr>
          <p:cNvCxnSpPr>
            <a:cxnSpLocks noChangeShapeType="1"/>
            <a:stCxn id="35" idx="3"/>
          </p:cNvCxnSpPr>
          <p:nvPr/>
        </p:nvCxnSpPr>
        <p:spPr bwMode="auto">
          <a:xfrm flipV="1">
            <a:off x="8456999" y="4811913"/>
            <a:ext cx="154630" cy="19122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4" name="Straight Connector 85">
            <a:extLst>
              <a:ext uri="{FF2B5EF4-FFF2-40B4-BE49-F238E27FC236}">
                <a16:creationId xmlns:a16="http://schemas.microsoft.com/office/drawing/2014/main" id="{602D6B51-9C05-6D0E-C26D-BFD4F24EE3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55624" y="5313650"/>
            <a:ext cx="9984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1" name="Straight Connector 85">
            <a:extLst>
              <a:ext uri="{FF2B5EF4-FFF2-40B4-BE49-F238E27FC236}">
                <a16:creationId xmlns:a16="http://schemas.microsoft.com/office/drawing/2014/main" id="{7ABEEA04-42D2-7CD1-8045-50D8D3F119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55624" y="5880587"/>
            <a:ext cx="99847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_s1216">
            <a:extLst>
              <a:ext uri="{FF2B5EF4-FFF2-40B4-BE49-F238E27FC236}">
                <a16:creationId xmlns:a16="http://schemas.microsoft.com/office/drawing/2014/main" id="{E3E5E104-0B4E-8FF7-A76A-42719FA57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9231" y="5454642"/>
            <a:ext cx="1141944" cy="274638"/>
          </a:xfrm>
          <a:custGeom>
            <a:avLst/>
            <a:gdLst>
              <a:gd name="T0" fmla="*/ 521468 w 1042992"/>
              <a:gd name="T1" fmla="*/ 0 h 274640"/>
              <a:gd name="T2" fmla="*/ 1042936 w 1042992"/>
              <a:gd name="T3" fmla="*/ 137306 h 274640"/>
              <a:gd name="T4" fmla="*/ 521468 w 1042992"/>
              <a:gd name="T5" fmla="*/ 274612 h 274640"/>
              <a:gd name="T6" fmla="*/ 0 w 1042992"/>
              <a:gd name="T7" fmla="*/ 137306 h 274640"/>
              <a:gd name="T8" fmla="*/ 0 60000 65536"/>
              <a:gd name="T9" fmla="*/ 0 60000 65536"/>
              <a:gd name="T10" fmla="*/ 0 60000 65536"/>
              <a:gd name="T11" fmla="*/ 0 60000 65536"/>
              <a:gd name="T12" fmla="*/ 13407 w 1042992"/>
              <a:gd name="T13" fmla="*/ 13407 h 274640"/>
              <a:gd name="T14" fmla="*/ 1029585 w 1042992"/>
              <a:gd name="T15" fmla="*/ 261233 h 274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2992" h="274640">
                <a:moveTo>
                  <a:pt x="45773" y="0"/>
                </a:moveTo>
                <a:lnTo>
                  <a:pt x="45772" y="0"/>
                </a:lnTo>
                <a:cubicBezTo>
                  <a:pt x="20493" y="0"/>
                  <a:pt x="0" y="20493"/>
                  <a:pt x="0" y="45772"/>
                </a:cubicBezTo>
                <a:lnTo>
                  <a:pt x="0" y="228867"/>
                </a:lnTo>
                <a:cubicBezTo>
                  <a:pt x="0" y="254146"/>
                  <a:pt x="20493" y="274639"/>
                  <a:pt x="45772" y="274640"/>
                </a:cubicBezTo>
                <a:lnTo>
                  <a:pt x="997219" y="274640"/>
                </a:lnTo>
                <a:cubicBezTo>
                  <a:pt x="1022498" y="274639"/>
                  <a:pt x="1042992" y="254146"/>
                  <a:pt x="1042992" y="228867"/>
                </a:cubicBezTo>
                <a:lnTo>
                  <a:pt x="1042992" y="45773"/>
                </a:lnTo>
                <a:cubicBezTo>
                  <a:pt x="1042992" y="20493"/>
                  <a:pt x="1022498" y="0"/>
                  <a:pt x="997219" y="0"/>
                </a:cubicBezTo>
                <a:lnTo>
                  <a:pt x="45773" y="0"/>
                </a:ln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defTabSz="911225"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1225">
              <a:spcBef>
                <a:spcPts val="7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1225">
              <a:spcBef>
                <a:spcPts val="6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1225">
              <a:spcBef>
                <a:spcPts val="5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1225">
              <a:spcBef>
                <a:spcPts val="5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" dirty="0">
                <a:latin typeface="Franklin Gothic Medium" panose="020B0603020102020204" pitchFamily="34" charset="0"/>
                <a:cs typeface="Arial" panose="020B0604020202020204" pitchFamily="34" charset="0"/>
              </a:rPr>
              <a:t>DIVERSITY, EQUITY, INCLUSION AND ACCESSIBILITY STRATEGIST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50" dirty="0">
                <a:latin typeface="Franklin Gothic Medium" panose="020B0603020102020204" pitchFamily="34" charset="0"/>
                <a:cs typeface="Arial" panose="020B0604020202020204" pitchFamily="34" charset="0"/>
              </a:rPr>
              <a:t>(Vacant)</a:t>
            </a:r>
          </a:p>
        </p:txBody>
      </p:sp>
      <p:cxnSp>
        <p:nvCxnSpPr>
          <p:cNvPr id="62" name="Straight Connector 85">
            <a:extLst>
              <a:ext uri="{FF2B5EF4-FFF2-40B4-BE49-F238E27FC236}">
                <a16:creationId xmlns:a16="http://schemas.microsoft.com/office/drawing/2014/main" id="{DBB99803-3E0E-6AE6-971D-429A12E9EF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613237" y="5591961"/>
            <a:ext cx="30180" cy="0"/>
          </a:xfrm>
          <a:prstGeom prst="straightConnector1">
            <a:avLst/>
          </a:prstGeom>
          <a:noFill/>
          <a:ln w="9528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_s1188">
            <a:extLst>
              <a:ext uri="{FF2B5EF4-FFF2-40B4-BE49-F238E27FC236}">
                <a16:creationId xmlns:a16="http://schemas.microsoft.com/office/drawing/2014/main" id="{F17387BE-DD93-6C94-CECD-3CF5797FB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084" y="5823579"/>
            <a:ext cx="482889" cy="298384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endParaRPr lang="en-US" sz="6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  <a:p>
            <a:pPr algn="ctr" defTabSz="911225"/>
            <a:r>
              <a:rPr lang="en-US" sz="60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HEALTH SCIENCES </a:t>
            </a:r>
            <a:r>
              <a:rPr lang="en-US" sz="600" dirty="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LIBRARY</a:t>
            </a:r>
          </a:p>
          <a:p>
            <a:pPr algn="ctr" defTabSz="911225"/>
            <a:endParaRPr lang="en-US" sz="5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</p:txBody>
      </p:sp>
      <p:sp>
        <p:nvSpPr>
          <p:cNvPr id="4122" name="_s1188">
            <a:extLst>
              <a:ext uri="{FF2B5EF4-FFF2-40B4-BE49-F238E27FC236}">
                <a16:creationId xmlns:a16="http://schemas.microsoft.com/office/drawing/2014/main" id="{8A7473B1-0BD9-BFC2-E56F-A1C9AA3AA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8772" y="5833413"/>
            <a:ext cx="561440" cy="303959"/>
          </a:xfrm>
          <a:custGeom>
            <a:avLst/>
            <a:gdLst>
              <a:gd name="T0" fmla="*/ 447709 w 1120770"/>
              <a:gd name="T1" fmla="*/ 0 h 381003"/>
              <a:gd name="T2" fmla="*/ 895410 w 1120770"/>
              <a:gd name="T3" fmla="*/ 544266 h 381003"/>
              <a:gd name="T4" fmla="*/ 447709 w 1120770"/>
              <a:gd name="T5" fmla="*/ 1088499 h 381003"/>
              <a:gd name="T6" fmla="*/ 0 w 1120770"/>
              <a:gd name="T7" fmla="*/ 544266 h 381003"/>
              <a:gd name="T8" fmla="*/ 0 60000 65536"/>
              <a:gd name="T9" fmla="*/ 0 60000 65536"/>
              <a:gd name="T10" fmla="*/ 0 60000 65536"/>
              <a:gd name="T11" fmla="*/ 0 60000 65536"/>
              <a:gd name="T12" fmla="*/ 18599 w 1120770"/>
              <a:gd name="T13" fmla="*/ 18599 h 381003"/>
              <a:gd name="T14" fmla="*/ 1102171 w 1120770"/>
              <a:gd name="T15" fmla="*/ 362404 h 3810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0770" h="381003">
                <a:moveTo>
                  <a:pt x="63500" y="0"/>
                </a:moveTo>
                <a:lnTo>
                  <a:pt x="63499" y="0"/>
                </a:lnTo>
                <a:cubicBezTo>
                  <a:pt x="28429" y="0"/>
                  <a:pt x="0" y="28429"/>
                  <a:pt x="0" y="63499"/>
                </a:cubicBezTo>
                <a:lnTo>
                  <a:pt x="0" y="317503"/>
                </a:lnTo>
                <a:cubicBezTo>
                  <a:pt x="0" y="352573"/>
                  <a:pt x="28429" y="381002"/>
                  <a:pt x="63499" y="381003"/>
                </a:cubicBezTo>
                <a:lnTo>
                  <a:pt x="1057270" y="381003"/>
                </a:lnTo>
                <a:cubicBezTo>
                  <a:pt x="1092340" y="381002"/>
                  <a:pt x="1120770" y="352573"/>
                  <a:pt x="1120770" y="317503"/>
                </a:cubicBezTo>
                <a:lnTo>
                  <a:pt x="1120770" y="63500"/>
                </a:lnTo>
                <a:cubicBezTo>
                  <a:pt x="1120770" y="28429"/>
                  <a:pt x="1092340" y="0"/>
                  <a:pt x="1057270" y="0"/>
                </a:cubicBezTo>
                <a:close/>
              </a:path>
            </a:pathLst>
          </a:custGeom>
          <a:solidFill>
            <a:srgbClr val="FFFFFF"/>
          </a:solidFill>
          <a:ln w="952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911225"/>
            <a:endParaRPr lang="en-US" sz="6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  <a:p>
            <a:pPr algn="ctr" defTabSz="911225"/>
            <a:r>
              <a:rPr lang="en-US" sz="600" dirty="0">
                <a:solidFill>
                  <a:srgbClr val="000000"/>
                </a:solidFill>
                <a:latin typeface="Franklin Gothic Medium" pitchFamily="-65" charset="0"/>
                <a:cs typeface="Arial" charset="0"/>
              </a:rPr>
              <a:t>EQUITY AND INCLUSION OFFICE</a:t>
            </a:r>
          </a:p>
          <a:p>
            <a:pPr algn="ctr" defTabSz="911225"/>
            <a:endParaRPr lang="en-US" sz="500" dirty="0">
              <a:solidFill>
                <a:srgbClr val="000000"/>
              </a:solidFill>
              <a:latin typeface="Franklin Gothic Medium" pitchFamily="-65" charset="0"/>
              <a:cs typeface="Arial" charset="0"/>
            </a:endParaRPr>
          </a:p>
        </p:txBody>
      </p:sp>
      <p:sp>
        <p:nvSpPr>
          <p:cNvPr id="4130" name="Line 115">
            <a:extLst>
              <a:ext uri="{FF2B5EF4-FFF2-40B4-BE49-F238E27FC236}">
                <a16:creationId xmlns:a16="http://schemas.microsoft.com/office/drawing/2014/main" id="{625320C1-F6C2-C953-FC45-1DA5E8502234}"/>
              </a:ext>
            </a:extLst>
          </p:cNvPr>
          <p:cNvSpPr>
            <a:spLocks/>
          </p:cNvSpPr>
          <p:nvPr/>
        </p:nvSpPr>
        <p:spPr bwMode="auto">
          <a:xfrm>
            <a:off x="10802585" y="5731884"/>
            <a:ext cx="1982711" cy="101529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  <p:sp>
        <p:nvSpPr>
          <p:cNvPr id="4133" name="Line 115">
            <a:extLst>
              <a:ext uri="{FF2B5EF4-FFF2-40B4-BE49-F238E27FC236}">
                <a16:creationId xmlns:a16="http://schemas.microsoft.com/office/drawing/2014/main" id="{85522DC6-70F2-A1B3-5FE0-6FBE76CB0675}"/>
              </a:ext>
            </a:extLst>
          </p:cNvPr>
          <p:cNvSpPr>
            <a:spLocks/>
          </p:cNvSpPr>
          <p:nvPr/>
        </p:nvSpPr>
        <p:spPr bwMode="auto">
          <a:xfrm>
            <a:off x="11355147" y="5725340"/>
            <a:ext cx="1982711" cy="101529"/>
          </a:xfrm>
          <a:custGeom>
            <a:avLst/>
            <a:gdLst>
              <a:gd name="T0" fmla="*/ 0 w 59432"/>
              <a:gd name="T1" fmla="*/ 0 h 280985"/>
              <a:gd name="T2" fmla="*/ 0 w 59432"/>
              <a:gd name="T3" fmla="*/ 252240 h 280985"/>
              <a:gd name="T4" fmla="*/ 0 w 59432"/>
              <a:gd name="T5" fmla="*/ 504460 h 280985"/>
              <a:gd name="T6" fmla="*/ 0 w 59432"/>
              <a:gd name="T7" fmla="*/ 252240 h 280985"/>
              <a:gd name="T8" fmla="*/ 0 w 59432"/>
              <a:gd name="T9" fmla="*/ 0 h 280985"/>
              <a:gd name="T10" fmla="*/ 0 w 59432"/>
              <a:gd name="T11" fmla="*/ 504460 h 2809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432"/>
              <a:gd name="T19" fmla="*/ 0 h 280985"/>
              <a:gd name="T20" fmla="*/ 0 w 59432"/>
              <a:gd name="T21" fmla="*/ 280985 h 2809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432" h="280985">
                <a:moveTo>
                  <a:pt x="0" y="0"/>
                </a:moveTo>
                <a:lnTo>
                  <a:pt x="1" y="280985"/>
                </a:ln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82039" tIns="41019" rIns="82039" bIns="41019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2602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65B0DBE43454895854D799AB134BE" ma:contentTypeVersion="6" ma:contentTypeDescription="Create a new document." ma:contentTypeScope="" ma:versionID="1738d1938241dc9d5a12f04ec38a719e">
  <xsd:schema xmlns:xsd="http://www.w3.org/2001/XMLSchema" xmlns:xs="http://www.w3.org/2001/XMLSchema" xmlns:p="http://schemas.microsoft.com/office/2006/metadata/properties" xmlns:ns2="4a227d49-acc8-45f3-a49c-e562db478c04" xmlns:ns3="4842da2a-29f9-46a8-95a1-1e7813d5f154" targetNamespace="http://schemas.microsoft.com/office/2006/metadata/properties" ma:root="true" ma:fieldsID="78f13262b9891336ce0b275d226e4285" ns2:_="" ns3:_="">
    <xsd:import namespace="4a227d49-acc8-45f3-a49c-e562db478c04"/>
    <xsd:import namespace="4842da2a-29f9-46a8-95a1-1e7813d5f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27d49-acc8-45f3-a49c-e562db478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2da2a-29f9-46a8-95a1-1e7813d5f1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2E8F2-A71E-4275-B52D-255428B17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4C8EA9-E32F-4918-8B2D-B767F5ADD022}">
  <ds:schemaRefs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4842da2a-29f9-46a8-95a1-1e7813d5f154"/>
    <ds:schemaRef ds:uri="4a227d49-acc8-45f3-a49c-e562db478c0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1900346-0508-4965-98BE-7271EC0A8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27d49-acc8-45f3-a49c-e562db478c04"/>
    <ds:schemaRef ds:uri="4842da2a-29f9-46a8-95a1-1e7813d5f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930</Words>
  <Application>Microsoft Office PowerPoint</Application>
  <PresentationFormat>Widescreen</PresentationFormat>
  <Paragraphs>232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lcooper</dc:creator>
  <cp:lastModifiedBy>Hotson, Mary</cp:lastModifiedBy>
  <cp:revision>3</cp:revision>
  <cp:lastPrinted>2019-07-10T23:18:07Z</cp:lastPrinted>
  <dcterms:created xsi:type="dcterms:W3CDTF">2011-08-03T00:24:10Z</dcterms:created>
  <dcterms:modified xsi:type="dcterms:W3CDTF">2023-03-20T14:58:05Z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0x01010004A65B0DBE43454895854D799AB134BE</vt:lpwstr>
  </property>
</Properties>
</file>